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74" r:id="rId2"/>
    <p:sldId id="267" r:id="rId3"/>
    <p:sldId id="256" r:id="rId4"/>
    <p:sldId id="264" r:id="rId5"/>
    <p:sldId id="272" r:id="rId6"/>
    <p:sldId id="273" r:id="rId7"/>
    <p:sldId id="265" r:id="rId8"/>
    <p:sldId id="257" r:id="rId9"/>
    <p:sldId id="258" r:id="rId10"/>
    <p:sldId id="259" r:id="rId11"/>
    <p:sldId id="263" r:id="rId12"/>
    <p:sldId id="260" r:id="rId13"/>
    <p:sldId id="261" r:id="rId14"/>
    <p:sldId id="262" r:id="rId15"/>
    <p:sldId id="271" r:id="rId16"/>
    <p:sldId id="266" r:id="rId17"/>
    <p:sldId id="270" r:id="rId18"/>
    <p:sldId id="268" r:id="rId19"/>
    <p:sldId id="269" r:id="rId20"/>
  </p:sldIdLst>
  <p:sldSz cx="18288000" cy="1028541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39" userDrawn="1">
          <p15:clr>
            <a:srgbClr val="A4A3A4"/>
          </p15:clr>
        </p15:guide>
        <p15:guide id="2" pos="57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4C3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069" autoAdjust="0"/>
    <p:restoredTop sz="94660"/>
  </p:normalViewPr>
  <p:slideViewPr>
    <p:cSldViewPr snapToGrid="0">
      <p:cViewPr varScale="1">
        <p:scale>
          <a:sx n="73" d="100"/>
          <a:sy n="73" d="100"/>
        </p:scale>
        <p:origin x="798" y="54"/>
      </p:cViewPr>
      <p:guideLst>
        <p:guide orient="horz" pos="3239"/>
        <p:guide pos="57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Low &amp; Mid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-5400000" spcFirstLastPara="1" vertOverflow="ellipsis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rgbClr val="FFC000"/>
                    </a:solidFill>
                    <a:latin typeface="Century Gothic" panose="020B0502020202020204" pitchFamily="34" charset="0"/>
                    <a:ea typeface="+mn-ea"/>
                    <a:cs typeface="+mn-cs"/>
                  </a:defRPr>
                </a:pPr>
                <a:endParaRPr lang="pt-B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Planilha1!$A$2:$A$5</c:f>
              <c:strCache>
                <c:ptCount val="4"/>
                <c:pt idx="0">
                  <c:v>Quebra</c:v>
                </c:pt>
                <c:pt idx="1">
                  <c:v>Roubo</c:v>
                </c:pt>
                <c:pt idx="2">
                  <c:v>Quebra + Roubo</c:v>
                </c:pt>
                <c:pt idx="3">
                  <c:v>Completo</c:v>
                </c:pt>
              </c:strCache>
            </c:strRef>
          </c:cat>
          <c:val>
            <c:numRef>
              <c:f>Planilha1!$B$2:$B$5</c:f>
              <c:numCache>
                <c:formatCode>_("R$"* #,##0.00_);_("R$"* \(#,##0.00\);_("R$"* "-"??_);_(@_)</c:formatCode>
                <c:ptCount val="4"/>
                <c:pt idx="0">
                  <c:v>203.88</c:v>
                </c:pt>
                <c:pt idx="1">
                  <c:v>191.88</c:v>
                </c:pt>
                <c:pt idx="2">
                  <c:v>239.76</c:v>
                </c:pt>
                <c:pt idx="3">
                  <c:v>311.76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C51-4166-80C4-A8ADE655BB6B}"/>
            </c:ext>
          </c:extLst>
        </c:ser>
        <c:ser>
          <c:idx val="1"/>
          <c:order val="1"/>
          <c:tx>
            <c:strRef>
              <c:f>Planilha1!$C$1</c:f>
              <c:strCache>
                <c:ptCount val="1"/>
                <c:pt idx="0">
                  <c:v>High End</c:v>
                </c:pt>
              </c:strCache>
            </c:strRef>
          </c:tx>
          <c:spPr>
            <a:solidFill>
              <a:srgbClr val="FF0984"/>
            </a:solidFill>
            <a:ln>
              <a:noFill/>
            </a:ln>
            <a:effectLst/>
          </c:spPr>
          <c:invertIfNegative val="0"/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-5400000" spcFirstLastPara="1" vertOverflow="ellipsis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rgbClr val="FF0984"/>
                    </a:solidFill>
                    <a:latin typeface="Century Gothic" panose="020B0502020202020204" pitchFamily="34" charset="0"/>
                    <a:ea typeface="+mn-ea"/>
                    <a:cs typeface="+mn-cs"/>
                  </a:defRPr>
                </a:pPr>
                <a:endParaRPr lang="pt-B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Planilha1!$A$2:$A$5</c:f>
              <c:strCache>
                <c:ptCount val="4"/>
                <c:pt idx="0">
                  <c:v>Quebra</c:v>
                </c:pt>
                <c:pt idx="1">
                  <c:v>Roubo</c:v>
                </c:pt>
                <c:pt idx="2">
                  <c:v>Quebra + Roubo</c:v>
                </c:pt>
                <c:pt idx="3">
                  <c:v>Completo</c:v>
                </c:pt>
              </c:strCache>
            </c:strRef>
          </c:cat>
          <c:val>
            <c:numRef>
              <c:f>Planilha1!$C$2:$C$5</c:f>
              <c:numCache>
                <c:formatCode>_("R$"* #,##0.00_);_("R$"* \(#,##0.00\);_("R$"* "-"??_);_(@_)</c:formatCode>
                <c:ptCount val="4"/>
                <c:pt idx="0">
                  <c:v>395.88</c:v>
                </c:pt>
                <c:pt idx="1">
                  <c:v>443.88</c:v>
                </c:pt>
                <c:pt idx="2">
                  <c:v>479.76</c:v>
                </c:pt>
                <c:pt idx="3">
                  <c:v>647.76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C51-4166-80C4-A8ADE655BB6B}"/>
            </c:ext>
          </c:extLst>
        </c:ser>
        <c:ser>
          <c:idx val="2"/>
          <c:order val="2"/>
          <c:tx>
            <c:strRef>
              <c:f>Planilha1!$D$1</c:f>
              <c:strCache>
                <c:ptCount val="1"/>
                <c:pt idx="0">
                  <c:v>Premium</c:v>
                </c:pt>
              </c:strCache>
            </c:strRef>
          </c:tx>
          <c:spPr>
            <a:solidFill>
              <a:srgbClr val="00A1FC"/>
            </a:solidFill>
            <a:ln>
              <a:noFill/>
            </a:ln>
            <a:effectLst/>
          </c:spPr>
          <c:invertIfNegative val="0"/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-5400000" spcFirstLastPara="1" vertOverflow="ellipsis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bg1"/>
                    </a:solidFill>
                    <a:latin typeface="Century Gothic" panose="020B0502020202020204" pitchFamily="34" charset="0"/>
                    <a:ea typeface="+mn-ea"/>
                    <a:cs typeface="+mn-cs"/>
                  </a:defRPr>
                </a:pPr>
                <a:endParaRPr lang="pt-BR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Planilha1!$A$2:$A$5</c:f>
              <c:strCache>
                <c:ptCount val="4"/>
                <c:pt idx="0">
                  <c:v>Quebra</c:v>
                </c:pt>
                <c:pt idx="1">
                  <c:v>Roubo</c:v>
                </c:pt>
                <c:pt idx="2">
                  <c:v>Quebra + Roubo</c:v>
                </c:pt>
                <c:pt idx="3">
                  <c:v>Completo</c:v>
                </c:pt>
              </c:strCache>
            </c:strRef>
          </c:cat>
          <c:val>
            <c:numRef>
              <c:f>Planilha1!$D$2:$D$5</c:f>
              <c:numCache>
                <c:formatCode>_("R$"* #,##0.00_);_("R$"* \(#,##0.00\);_("R$"* "-"??_);_(@_)</c:formatCode>
                <c:ptCount val="4"/>
                <c:pt idx="0">
                  <c:v>1175.8800000000001</c:v>
                </c:pt>
                <c:pt idx="1">
                  <c:v>1168.8800000000001</c:v>
                </c:pt>
                <c:pt idx="2">
                  <c:v>1463.76</c:v>
                </c:pt>
                <c:pt idx="3">
                  <c:v>1883.76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C51-4166-80C4-A8ADE655BB6B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2019422367"/>
        <c:axId val="118660015"/>
      </c:barChart>
      <c:catAx>
        <c:axId val="201942236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Century Gothic" panose="020B0502020202020204" pitchFamily="34" charset="0"/>
                <a:ea typeface="+mn-ea"/>
                <a:cs typeface="+mn-cs"/>
              </a:defRPr>
            </a:pPr>
            <a:endParaRPr lang="pt-BR"/>
          </a:p>
        </c:txPr>
        <c:crossAx val="118660015"/>
        <c:crosses val="autoZero"/>
        <c:auto val="1"/>
        <c:lblAlgn val="ctr"/>
        <c:lblOffset val="100"/>
        <c:noMultiLvlLbl val="0"/>
      </c:catAx>
      <c:valAx>
        <c:axId val="118660015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bg1">
                  <a:lumMod val="85000"/>
                </a:schemeClr>
              </a:solidFill>
              <a:round/>
            </a:ln>
            <a:effectLst/>
          </c:spPr>
        </c:majorGridlines>
        <c:numFmt formatCode="_(&quot;R$&quot;* #,##0.00_);_(&quot;R$&quot;* \(#,##0.00\);_(&quot;R$&quot;* &quot;-&quot;??_);_(@_)" sourceLinked="1"/>
        <c:majorTickMark val="none"/>
        <c:minorTickMark val="none"/>
        <c:tickLblPos val="nextTo"/>
        <c:crossAx val="201942236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2"/>
              </a:solidFill>
              <a:latin typeface="Century Gothic" panose="020B0502020202020204" pitchFamily="34" charset="0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0" y="1683285"/>
            <a:ext cx="13716000" cy="3580847"/>
          </a:xfrm>
        </p:spPr>
        <p:txBody>
          <a:bodyPr anchor="b"/>
          <a:lstStyle>
            <a:lvl1pPr algn="ctr">
              <a:defRPr sz="8999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0" y="5402223"/>
            <a:ext cx="13716000" cy="2483260"/>
          </a:xfrm>
        </p:spPr>
        <p:txBody>
          <a:bodyPr/>
          <a:lstStyle>
            <a:lvl1pPr marL="0" indent="0" algn="ctr">
              <a:buNone/>
              <a:defRPr sz="3600"/>
            </a:lvl1pPr>
            <a:lvl2pPr marL="685709" indent="0" algn="ctr">
              <a:buNone/>
              <a:defRPr sz="3000"/>
            </a:lvl2pPr>
            <a:lvl3pPr marL="1371417" indent="0" algn="ctr">
              <a:buNone/>
              <a:defRPr sz="2700"/>
            </a:lvl3pPr>
            <a:lvl4pPr marL="2057126" indent="0" algn="ctr">
              <a:buNone/>
              <a:defRPr sz="2400"/>
            </a:lvl4pPr>
            <a:lvl5pPr marL="2742834" indent="0" algn="ctr">
              <a:buNone/>
              <a:defRPr sz="2400"/>
            </a:lvl5pPr>
            <a:lvl6pPr marL="3428543" indent="0" algn="ctr">
              <a:buNone/>
              <a:defRPr sz="2400"/>
            </a:lvl6pPr>
            <a:lvl7pPr marL="4114251" indent="0" algn="ctr">
              <a:buNone/>
              <a:defRPr sz="2400"/>
            </a:lvl7pPr>
            <a:lvl8pPr marL="4799960" indent="0" algn="ctr">
              <a:buNone/>
              <a:defRPr sz="2400"/>
            </a:lvl8pPr>
            <a:lvl9pPr marL="5485668" indent="0" algn="ctr">
              <a:buNone/>
              <a:defRPr sz="24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F532C-C1E5-4015-A61A-77C52276AF73}" type="datetimeFigureOut">
              <a:rPr lang="pt-BR" smtClean="0"/>
              <a:t>29/03/2023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6C294-AC71-4CE0-87A9-203ED90A928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842764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F532C-C1E5-4015-A61A-77C52276AF73}" type="datetimeFigureOut">
              <a:rPr lang="pt-BR" smtClean="0"/>
              <a:t>29/03/2023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6C294-AC71-4CE0-87A9-203ED90A928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71107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087350" y="547603"/>
            <a:ext cx="3943350" cy="8716412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547603"/>
            <a:ext cx="11601450" cy="8716412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F532C-C1E5-4015-A61A-77C52276AF73}" type="datetimeFigureOut">
              <a:rPr lang="pt-BR" smtClean="0"/>
              <a:t>29/03/2023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6C294-AC71-4CE0-87A9-203ED90A928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221938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F532C-C1E5-4015-A61A-77C52276AF73}" type="datetimeFigureOut">
              <a:rPr lang="pt-BR" smtClean="0"/>
              <a:t>29/03/2023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6C294-AC71-4CE0-87A9-203ED90A928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368335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7775" y="2564212"/>
            <a:ext cx="15773400" cy="4278445"/>
          </a:xfrm>
        </p:spPr>
        <p:txBody>
          <a:bodyPr anchor="b"/>
          <a:lstStyle>
            <a:lvl1pPr>
              <a:defRPr sz="8999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47775" y="6883133"/>
            <a:ext cx="15773400" cy="2249933"/>
          </a:xfrm>
        </p:spPr>
        <p:txBody>
          <a:bodyPr/>
          <a:lstStyle>
            <a:lvl1pPr marL="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1pPr>
            <a:lvl2pPr marL="685709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2pPr>
            <a:lvl3pPr marL="1371417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057126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2742834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42854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114251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479996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548566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F532C-C1E5-4015-A61A-77C52276AF73}" type="datetimeFigureOut">
              <a:rPr lang="pt-BR" smtClean="0"/>
              <a:t>29/03/2023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6C294-AC71-4CE0-87A9-203ED90A928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448904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738015"/>
            <a:ext cx="7772400" cy="6526000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258300" y="2738015"/>
            <a:ext cx="7772400" cy="6526000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F532C-C1E5-4015-A61A-77C52276AF73}" type="datetimeFigureOut">
              <a:rPr lang="pt-BR" smtClean="0"/>
              <a:t>29/03/2023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6C294-AC71-4CE0-87A9-203ED90A928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424378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2" y="547604"/>
            <a:ext cx="15773400" cy="1988038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9683" y="2521356"/>
            <a:ext cx="7736681" cy="1235677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709" indent="0">
              <a:buNone/>
              <a:defRPr sz="3000" b="1"/>
            </a:lvl2pPr>
            <a:lvl3pPr marL="1371417" indent="0">
              <a:buNone/>
              <a:defRPr sz="2700" b="1"/>
            </a:lvl3pPr>
            <a:lvl4pPr marL="2057126" indent="0">
              <a:buNone/>
              <a:defRPr sz="2400" b="1"/>
            </a:lvl4pPr>
            <a:lvl5pPr marL="2742834" indent="0">
              <a:buNone/>
              <a:defRPr sz="2400" b="1"/>
            </a:lvl5pPr>
            <a:lvl6pPr marL="3428543" indent="0">
              <a:buNone/>
              <a:defRPr sz="2400" b="1"/>
            </a:lvl6pPr>
            <a:lvl7pPr marL="4114251" indent="0">
              <a:buNone/>
              <a:defRPr sz="2400" b="1"/>
            </a:lvl7pPr>
            <a:lvl8pPr marL="4799960" indent="0">
              <a:buNone/>
              <a:defRPr sz="2400" b="1"/>
            </a:lvl8pPr>
            <a:lvl9pPr marL="5485668" indent="0">
              <a:buNone/>
              <a:defRPr sz="24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9683" y="3757033"/>
            <a:ext cx="7736681" cy="5526029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258300" y="2521356"/>
            <a:ext cx="7774782" cy="1235677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709" indent="0">
              <a:buNone/>
              <a:defRPr sz="3000" b="1"/>
            </a:lvl2pPr>
            <a:lvl3pPr marL="1371417" indent="0">
              <a:buNone/>
              <a:defRPr sz="2700" b="1"/>
            </a:lvl3pPr>
            <a:lvl4pPr marL="2057126" indent="0">
              <a:buNone/>
              <a:defRPr sz="2400" b="1"/>
            </a:lvl4pPr>
            <a:lvl5pPr marL="2742834" indent="0">
              <a:buNone/>
              <a:defRPr sz="2400" b="1"/>
            </a:lvl5pPr>
            <a:lvl6pPr marL="3428543" indent="0">
              <a:buNone/>
              <a:defRPr sz="2400" b="1"/>
            </a:lvl6pPr>
            <a:lvl7pPr marL="4114251" indent="0">
              <a:buNone/>
              <a:defRPr sz="2400" b="1"/>
            </a:lvl7pPr>
            <a:lvl8pPr marL="4799960" indent="0">
              <a:buNone/>
              <a:defRPr sz="2400" b="1"/>
            </a:lvl8pPr>
            <a:lvl9pPr marL="5485668" indent="0">
              <a:buNone/>
              <a:defRPr sz="24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258300" y="3757033"/>
            <a:ext cx="7774782" cy="5526029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F532C-C1E5-4015-A61A-77C52276AF73}" type="datetimeFigureOut">
              <a:rPr lang="pt-BR" smtClean="0"/>
              <a:t>29/03/2023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6C294-AC71-4CE0-87A9-203ED90A928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762518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F532C-C1E5-4015-A61A-77C52276AF73}" type="datetimeFigureOut">
              <a:rPr lang="pt-BR" smtClean="0"/>
              <a:t>29/03/2023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6C294-AC71-4CE0-87A9-203ED90A928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677193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F532C-C1E5-4015-A61A-77C52276AF73}" type="datetimeFigureOut">
              <a:rPr lang="pt-BR" smtClean="0"/>
              <a:t>29/03/2023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6C294-AC71-4CE0-87A9-203ED90A928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590150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3" y="685694"/>
            <a:ext cx="5898356" cy="2399930"/>
          </a:xfrm>
        </p:spPr>
        <p:txBody>
          <a:bodyPr anchor="b"/>
          <a:lstStyle>
            <a:lvl1pPr>
              <a:defRPr sz="4799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74782" y="1480910"/>
            <a:ext cx="9258300" cy="7309310"/>
          </a:xfrm>
        </p:spPr>
        <p:txBody>
          <a:bodyPr/>
          <a:lstStyle>
            <a:lvl1pPr>
              <a:defRPr sz="4799"/>
            </a:lvl1pPr>
            <a:lvl2pPr>
              <a:defRPr sz="4199"/>
            </a:lvl2pPr>
            <a:lvl3pPr>
              <a:defRPr sz="3600"/>
            </a:lvl3pPr>
            <a:lvl4pPr>
              <a:defRPr sz="3000"/>
            </a:lvl4pPr>
            <a:lvl5pPr>
              <a:defRPr sz="3000"/>
            </a:lvl5pPr>
            <a:lvl6pPr>
              <a:defRPr sz="3000"/>
            </a:lvl6pPr>
            <a:lvl7pPr>
              <a:defRPr sz="3000"/>
            </a:lvl7pPr>
            <a:lvl8pPr>
              <a:defRPr sz="3000"/>
            </a:lvl8pPr>
            <a:lvl9pPr>
              <a:defRPr sz="3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3" y="3085624"/>
            <a:ext cx="5898356" cy="5716500"/>
          </a:xfrm>
        </p:spPr>
        <p:txBody>
          <a:bodyPr/>
          <a:lstStyle>
            <a:lvl1pPr marL="0" indent="0">
              <a:buNone/>
              <a:defRPr sz="2400"/>
            </a:lvl1pPr>
            <a:lvl2pPr marL="685709" indent="0">
              <a:buNone/>
              <a:defRPr sz="2100"/>
            </a:lvl2pPr>
            <a:lvl3pPr marL="1371417" indent="0">
              <a:buNone/>
              <a:defRPr sz="1800"/>
            </a:lvl3pPr>
            <a:lvl4pPr marL="2057126" indent="0">
              <a:buNone/>
              <a:defRPr sz="1500"/>
            </a:lvl4pPr>
            <a:lvl5pPr marL="2742834" indent="0">
              <a:buNone/>
              <a:defRPr sz="1500"/>
            </a:lvl5pPr>
            <a:lvl6pPr marL="3428543" indent="0">
              <a:buNone/>
              <a:defRPr sz="1500"/>
            </a:lvl6pPr>
            <a:lvl7pPr marL="4114251" indent="0">
              <a:buNone/>
              <a:defRPr sz="1500"/>
            </a:lvl7pPr>
            <a:lvl8pPr marL="4799960" indent="0">
              <a:buNone/>
              <a:defRPr sz="1500"/>
            </a:lvl8pPr>
            <a:lvl9pPr marL="5485668" indent="0">
              <a:buNone/>
              <a:defRPr sz="15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F532C-C1E5-4015-A61A-77C52276AF73}" type="datetimeFigureOut">
              <a:rPr lang="pt-BR" smtClean="0"/>
              <a:t>29/03/2023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6C294-AC71-4CE0-87A9-203ED90A928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184245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3" y="685694"/>
            <a:ext cx="5898356" cy="2399930"/>
          </a:xfrm>
        </p:spPr>
        <p:txBody>
          <a:bodyPr anchor="b"/>
          <a:lstStyle>
            <a:lvl1pPr>
              <a:defRPr sz="4799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774782" y="1480910"/>
            <a:ext cx="9258300" cy="7309310"/>
          </a:xfrm>
        </p:spPr>
        <p:txBody>
          <a:bodyPr anchor="t"/>
          <a:lstStyle>
            <a:lvl1pPr marL="0" indent="0">
              <a:buNone/>
              <a:defRPr sz="4799"/>
            </a:lvl1pPr>
            <a:lvl2pPr marL="685709" indent="0">
              <a:buNone/>
              <a:defRPr sz="4199"/>
            </a:lvl2pPr>
            <a:lvl3pPr marL="1371417" indent="0">
              <a:buNone/>
              <a:defRPr sz="3600"/>
            </a:lvl3pPr>
            <a:lvl4pPr marL="2057126" indent="0">
              <a:buNone/>
              <a:defRPr sz="3000"/>
            </a:lvl4pPr>
            <a:lvl5pPr marL="2742834" indent="0">
              <a:buNone/>
              <a:defRPr sz="3000"/>
            </a:lvl5pPr>
            <a:lvl6pPr marL="3428543" indent="0">
              <a:buNone/>
              <a:defRPr sz="3000"/>
            </a:lvl6pPr>
            <a:lvl7pPr marL="4114251" indent="0">
              <a:buNone/>
              <a:defRPr sz="3000"/>
            </a:lvl7pPr>
            <a:lvl8pPr marL="4799960" indent="0">
              <a:buNone/>
              <a:defRPr sz="3000"/>
            </a:lvl8pPr>
            <a:lvl9pPr marL="5485668" indent="0">
              <a:buNone/>
              <a:defRPr sz="3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3" y="3085624"/>
            <a:ext cx="5898356" cy="5716500"/>
          </a:xfrm>
        </p:spPr>
        <p:txBody>
          <a:bodyPr/>
          <a:lstStyle>
            <a:lvl1pPr marL="0" indent="0">
              <a:buNone/>
              <a:defRPr sz="2400"/>
            </a:lvl1pPr>
            <a:lvl2pPr marL="685709" indent="0">
              <a:buNone/>
              <a:defRPr sz="2100"/>
            </a:lvl2pPr>
            <a:lvl3pPr marL="1371417" indent="0">
              <a:buNone/>
              <a:defRPr sz="1800"/>
            </a:lvl3pPr>
            <a:lvl4pPr marL="2057126" indent="0">
              <a:buNone/>
              <a:defRPr sz="1500"/>
            </a:lvl4pPr>
            <a:lvl5pPr marL="2742834" indent="0">
              <a:buNone/>
              <a:defRPr sz="1500"/>
            </a:lvl5pPr>
            <a:lvl6pPr marL="3428543" indent="0">
              <a:buNone/>
              <a:defRPr sz="1500"/>
            </a:lvl6pPr>
            <a:lvl7pPr marL="4114251" indent="0">
              <a:buNone/>
              <a:defRPr sz="1500"/>
            </a:lvl7pPr>
            <a:lvl8pPr marL="4799960" indent="0">
              <a:buNone/>
              <a:defRPr sz="1500"/>
            </a:lvl8pPr>
            <a:lvl9pPr marL="5485668" indent="0">
              <a:buNone/>
              <a:defRPr sz="15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F532C-C1E5-4015-A61A-77C52276AF73}" type="datetimeFigureOut">
              <a:rPr lang="pt-BR" smtClean="0"/>
              <a:t>29/03/2023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6C294-AC71-4CE0-87A9-203ED90A928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006043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7300" y="547604"/>
            <a:ext cx="15773400" cy="19880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7300" y="2738015"/>
            <a:ext cx="15773400" cy="6526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7300" y="9533055"/>
            <a:ext cx="4114800" cy="5476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8F532C-C1E5-4015-A61A-77C52276AF73}" type="datetimeFigureOut">
              <a:rPr lang="pt-BR" smtClean="0"/>
              <a:t>29/03/2023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57900" y="9533055"/>
            <a:ext cx="6172200" cy="5476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915900" y="9533055"/>
            <a:ext cx="4114800" cy="5476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66C294-AC71-4CE0-87A9-203ED90A928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004814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1371417" rtl="0" eaLnBrk="1" latinLnBrk="0" hangingPunct="1">
        <a:lnSpc>
          <a:spcPct val="90000"/>
        </a:lnSpc>
        <a:spcBef>
          <a:spcPct val="0"/>
        </a:spcBef>
        <a:buNone/>
        <a:defRPr sz="65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54" indent="-342854" algn="l" defTabSz="1371417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199" kern="1200">
          <a:solidFill>
            <a:schemeClr val="tx1"/>
          </a:solidFill>
          <a:latin typeface="+mn-lt"/>
          <a:ea typeface="+mn-ea"/>
          <a:cs typeface="+mn-cs"/>
        </a:defRPr>
      </a:lvl1pPr>
      <a:lvl2pPr marL="1028563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271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399980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5689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397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106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2814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8523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417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09" algn="l" defTabSz="1371417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417" algn="l" defTabSz="1371417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126" algn="l" defTabSz="1371417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2834" algn="l" defTabSz="1371417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8543" algn="l" defTabSz="1371417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251" algn="l" defTabSz="1371417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799960" algn="l" defTabSz="1371417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5668" algn="l" defTabSz="1371417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6.png"/><Relationship Id="rId3" Type="http://schemas.openxmlformats.org/officeDocument/2006/relationships/image" Target="../media/image4.png"/><Relationship Id="rId7" Type="http://schemas.openxmlformats.org/officeDocument/2006/relationships/image" Target="../media/image15.png"/><Relationship Id="rId12" Type="http://schemas.openxmlformats.org/officeDocument/2006/relationships/image" Target="../media/image2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5.png"/><Relationship Id="rId9" Type="http://schemas.openxmlformats.org/officeDocument/2006/relationships/image" Target="../media/image17.png"/><Relationship Id="rId14" Type="http://schemas.openxmlformats.org/officeDocument/2006/relationships/image" Target="../media/image7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6.png"/><Relationship Id="rId3" Type="http://schemas.openxmlformats.org/officeDocument/2006/relationships/image" Target="../media/image4.png"/><Relationship Id="rId7" Type="http://schemas.openxmlformats.org/officeDocument/2006/relationships/image" Target="../media/image15.png"/><Relationship Id="rId12" Type="http://schemas.openxmlformats.org/officeDocument/2006/relationships/image" Target="../media/image22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5.png"/><Relationship Id="rId9" Type="http://schemas.openxmlformats.org/officeDocument/2006/relationships/image" Target="../media/image17.png"/><Relationship Id="rId14" Type="http://schemas.openxmlformats.org/officeDocument/2006/relationships/image" Target="../media/image7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6.png"/><Relationship Id="rId3" Type="http://schemas.openxmlformats.org/officeDocument/2006/relationships/image" Target="../media/image4.png"/><Relationship Id="rId7" Type="http://schemas.openxmlformats.org/officeDocument/2006/relationships/image" Target="../media/image15.png"/><Relationship Id="rId12" Type="http://schemas.openxmlformats.org/officeDocument/2006/relationships/image" Target="../media/image23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5.png"/><Relationship Id="rId9" Type="http://schemas.openxmlformats.org/officeDocument/2006/relationships/image" Target="../media/image17.png"/><Relationship Id="rId14" Type="http://schemas.openxmlformats.org/officeDocument/2006/relationships/image" Target="../media/image7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6.png"/><Relationship Id="rId3" Type="http://schemas.openxmlformats.org/officeDocument/2006/relationships/image" Target="../media/image4.png"/><Relationship Id="rId7" Type="http://schemas.openxmlformats.org/officeDocument/2006/relationships/image" Target="../media/image15.png"/><Relationship Id="rId12" Type="http://schemas.openxmlformats.org/officeDocument/2006/relationships/image" Target="../media/image24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5.png"/><Relationship Id="rId9" Type="http://schemas.openxmlformats.org/officeDocument/2006/relationships/image" Target="../media/image17.png"/><Relationship Id="rId14" Type="http://schemas.openxmlformats.org/officeDocument/2006/relationships/image" Target="../media/image7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6.png"/><Relationship Id="rId3" Type="http://schemas.openxmlformats.org/officeDocument/2006/relationships/image" Target="../media/image4.png"/><Relationship Id="rId7" Type="http://schemas.openxmlformats.org/officeDocument/2006/relationships/image" Target="../media/image15.png"/><Relationship Id="rId12" Type="http://schemas.openxmlformats.org/officeDocument/2006/relationships/image" Target="../media/image25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5.png"/><Relationship Id="rId9" Type="http://schemas.openxmlformats.org/officeDocument/2006/relationships/image" Target="../media/image17.png"/><Relationship Id="rId14" Type="http://schemas.openxmlformats.org/officeDocument/2006/relationships/image" Target="../media/image7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jpeg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3" Type="http://schemas.openxmlformats.org/officeDocument/2006/relationships/image" Target="../media/image4.png"/><Relationship Id="rId7" Type="http://schemas.openxmlformats.org/officeDocument/2006/relationships/image" Target="../media/image3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10" Type="http://schemas.openxmlformats.org/officeDocument/2006/relationships/image" Target="../media/image7.svg"/><Relationship Id="rId4" Type="http://schemas.openxmlformats.org/officeDocument/2006/relationships/image" Target="../media/image5.png"/><Relationship Id="rId9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7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7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chart" Target="../charts/chart1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6.png"/><Relationship Id="rId3" Type="http://schemas.openxmlformats.org/officeDocument/2006/relationships/image" Target="../media/image4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5.png"/><Relationship Id="rId9" Type="http://schemas.openxmlformats.org/officeDocument/2006/relationships/image" Target="../media/image16.png"/><Relationship Id="rId14" Type="http://schemas.openxmlformats.org/officeDocument/2006/relationships/image" Target="../media/image7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6.png"/><Relationship Id="rId3" Type="http://schemas.openxmlformats.org/officeDocument/2006/relationships/image" Target="../media/image4.png"/><Relationship Id="rId7" Type="http://schemas.openxmlformats.org/officeDocument/2006/relationships/image" Target="../media/image15.png"/><Relationship Id="rId12" Type="http://schemas.openxmlformats.org/officeDocument/2006/relationships/image" Target="../media/image20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5.png"/><Relationship Id="rId9" Type="http://schemas.openxmlformats.org/officeDocument/2006/relationships/image" Target="../media/image17.png"/><Relationship Id="rId14" Type="http://schemas.openxmlformats.org/officeDocument/2006/relationships/image" Target="../media/image7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C6088617-7B88-2F05-384B-48ACFFABC93E}"/>
              </a:ext>
            </a:extLst>
          </p:cNvPr>
          <p:cNvSpPr/>
          <p:nvPr/>
        </p:nvSpPr>
        <p:spPr>
          <a:xfrm>
            <a:off x="862884" y="811368"/>
            <a:ext cx="6181859" cy="19793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Porto utilizando alguma solução em seus processos se baseando na transformação digital.</a:t>
            </a:r>
          </a:p>
          <a:p>
            <a:pPr algn="ctr"/>
            <a:endParaRPr lang="pt-BR" dirty="0"/>
          </a:p>
          <a:p>
            <a:pPr algn="ctr"/>
            <a:r>
              <a:rPr lang="pt-BR" dirty="0"/>
              <a:t>20 word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5CF37BE6-1357-3F8D-0B18-C30CEB7516B6}"/>
              </a:ext>
            </a:extLst>
          </p:cNvPr>
          <p:cNvSpPr/>
          <p:nvPr/>
        </p:nvSpPr>
        <p:spPr>
          <a:xfrm>
            <a:off x="862883" y="3888650"/>
            <a:ext cx="6181859" cy="19793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Industria 4.0</a:t>
            </a:r>
          </a:p>
          <a:p>
            <a:pPr algn="ctr"/>
            <a:endParaRPr lang="pt-BR" dirty="0"/>
          </a:p>
          <a:p>
            <a:pPr algn="ctr"/>
            <a:r>
              <a:rPr lang="pt-BR" dirty="0"/>
              <a:t>20 word</a:t>
            </a:r>
          </a:p>
        </p:txBody>
      </p: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74929957-9775-B834-7302-66A9D4EBEAEA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>
          <a:xfrm flipH="1">
            <a:off x="3953813" y="2790679"/>
            <a:ext cx="1" cy="10979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tângulo 7">
            <a:extLst>
              <a:ext uri="{FF2B5EF4-FFF2-40B4-BE49-F238E27FC236}">
                <a16:creationId xmlns:a16="http://schemas.microsoft.com/office/drawing/2014/main" id="{71738C30-93D1-27E9-D38E-011D35003F7C}"/>
              </a:ext>
            </a:extLst>
          </p:cNvPr>
          <p:cNvSpPr/>
          <p:nvPr/>
        </p:nvSpPr>
        <p:spPr>
          <a:xfrm>
            <a:off x="862883" y="6965932"/>
            <a:ext cx="6181859" cy="19793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Sociedade 5.0</a:t>
            </a:r>
          </a:p>
          <a:p>
            <a:pPr algn="ctr"/>
            <a:endParaRPr lang="pt-BR" dirty="0"/>
          </a:p>
          <a:p>
            <a:pPr algn="ctr"/>
            <a:r>
              <a:rPr lang="pt-BR" dirty="0"/>
              <a:t>20 word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A86B1EEE-BD18-575F-72B6-BCD2791C7902}"/>
              </a:ext>
            </a:extLst>
          </p:cNvPr>
          <p:cNvSpPr/>
          <p:nvPr/>
        </p:nvSpPr>
        <p:spPr>
          <a:xfrm>
            <a:off x="7969874" y="811368"/>
            <a:ext cx="6181859" cy="94230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/>
              <a:t>Pitch</a:t>
            </a:r>
            <a:r>
              <a:rPr lang="pt-BR" dirty="0"/>
              <a:t> 5 minutos</a:t>
            </a:r>
          </a:p>
        </p:txBody>
      </p:sp>
      <p:cxnSp>
        <p:nvCxnSpPr>
          <p:cNvPr id="13" name="Conector de Seta Reta 12">
            <a:extLst>
              <a:ext uri="{FF2B5EF4-FFF2-40B4-BE49-F238E27FC236}">
                <a16:creationId xmlns:a16="http://schemas.microsoft.com/office/drawing/2014/main" id="{CA6F2388-72E0-885A-5D3B-81711DE17BD5}"/>
              </a:ext>
            </a:extLst>
          </p:cNvPr>
          <p:cNvCxnSpPr>
            <a:stCxn id="5" idx="2"/>
            <a:endCxn id="8" idx="0"/>
          </p:cNvCxnSpPr>
          <p:nvPr/>
        </p:nvCxnSpPr>
        <p:spPr>
          <a:xfrm>
            <a:off x="3953813" y="5867961"/>
            <a:ext cx="0" cy="10979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: Angulado 14">
            <a:extLst>
              <a:ext uri="{FF2B5EF4-FFF2-40B4-BE49-F238E27FC236}">
                <a16:creationId xmlns:a16="http://schemas.microsoft.com/office/drawing/2014/main" id="{85971BEA-2139-9AF1-69D0-960B0FF56B86}"/>
              </a:ext>
            </a:extLst>
          </p:cNvPr>
          <p:cNvCxnSpPr>
            <a:stCxn id="8" idx="2"/>
            <a:endCxn id="9" idx="0"/>
          </p:cNvCxnSpPr>
          <p:nvPr/>
        </p:nvCxnSpPr>
        <p:spPr>
          <a:xfrm rot="5400000" flipH="1" flipV="1">
            <a:off x="3440370" y="1324810"/>
            <a:ext cx="8133875" cy="7106991"/>
          </a:xfrm>
          <a:prstGeom prst="bentConnector5">
            <a:avLst>
              <a:gd name="adj1" fmla="val -9143"/>
              <a:gd name="adj2" fmla="val 50000"/>
              <a:gd name="adj3" fmla="val 10692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tângulo 17">
            <a:extLst>
              <a:ext uri="{FF2B5EF4-FFF2-40B4-BE49-F238E27FC236}">
                <a16:creationId xmlns:a16="http://schemas.microsoft.com/office/drawing/2014/main" id="{60CF971D-EC73-CE85-93BE-0AB8D5221E08}"/>
              </a:ext>
            </a:extLst>
          </p:cNvPr>
          <p:cNvSpPr/>
          <p:nvPr/>
        </p:nvSpPr>
        <p:spPr>
          <a:xfrm>
            <a:off x="7969874" y="2389334"/>
            <a:ext cx="6181859" cy="37538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Problema ou desafio da empresa parceira. </a:t>
            </a:r>
          </a:p>
          <a:p>
            <a:pPr algn="ctr"/>
            <a:endParaRPr lang="pt-BR" dirty="0"/>
          </a:p>
          <a:p>
            <a:pPr algn="ctr"/>
            <a:r>
              <a:rPr lang="pt-BR" dirty="0"/>
              <a:t>Justifique a relevância desse desafio de preferencia trazendo dados estáticos que mostram o impacto que esse problema ou desafio traz atualmente.</a:t>
            </a:r>
          </a:p>
          <a:p>
            <a:pPr algn="ctr"/>
            <a:endParaRPr lang="pt-BR" dirty="0"/>
          </a:p>
          <a:p>
            <a:pPr algn="ctr"/>
            <a:r>
              <a:rPr lang="pt-BR" dirty="0"/>
              <a:t>Defina uma linha de solução proposta  (o que fazer para solucionar o problema)</a:t>
            </a:r>
          </a:p>
          <a:p>
            <a:pPr algn="ctr"/>
            <a:endParaRPr lang="pt-BR" dirty="0"/>
          </a:p>
          <a:p>
            <a:pPr algn="ctr"/>
            <a:r>
              <a:rPr lang="pt-BR" dirty="0"/>
              <a:t>BMC Canvas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36D3704-5B7A-BDE2-B23C-B8A1DDF837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9873" y="6416945"/>
            <a:ext cx="6181851" cy="3475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Imagem 22" descr="Interface gráfica do usuário, Texto, Aplicativo, chat ou mensagem de texto&#10;&#10;Descrição gerada automaticamente">
            <a:extLst>
              <a:ext uri="{FF2B5EF4-FFF2-40B4-BE49-F238E27FC236}">
                <a16:creationId xmlns:a16="http://schemas.microsoft.com/office/drawing/2014/main" id="{3585E90D-7483-970F-E6CC-800B41B131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28761" y="5142706"/>
            <a:ext cx="5824192" cy="3475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8089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Diagrama&#10;&#10;Descrição gerada automaticamente com confiança baixa">
            <a:extLst>
              <a:ext uri="{FF2B5EF4-FFF2-40B4-BE49-F238E27FC236}">
                <a16:creationId xmlns:a16="http://schemas.microsoft.com/office/drawing/2014/main" id="{A3FEA925-363A-58F6-A62F-E1AD800F12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93"/>
            <a:ext cx="18288000" cy="10286999"/>
          </a:xfrm>
          <a:prstGeom prst="rect">
            <a:avLst/>
          </a:prstGeom>
        </p:spPr>
      </p:pic>
      <p:grpSp>
        <p:nvGrpSpPr>
          <p:cNvPr id="12" name="Agrupar 11">
            <a:extLst>
              <a:ext uri="{FF2B5EF4-FFF2-40B4-BE49-F238E27FC236}">
                <a16:creationId xmlns:a16="http://schemas.microsoft.com/office/drawing/2014/main" id="{2C2458D1-202C-6E36-5094-FBD76E9AC47E}"/>
              </a:ext>
            </a:extLst>
          </p:cNvPr>
          <p:cNvGrpSpPr/>
          <p:nvPr/>
        </p:nvGrpSpPr>
        <p:grpSpPr>
          <a:xfrm>
            <a:off x="1411" y="0"/>
            <a:ext cx="18285178" cy="513567"/>
            <a:chOff x="1411" y="0"/>
            <a:chExt cx="18285178" cy="609506"/>
          </a:xfrm>
        </p:grpSpPr>
        <p:sp>
          <p:nvSpPr>
            <p:cNvPr id="4" name="Retângulo 3">
              <a:extLst>
                <a:ext uri="{FF2B5EF4-FFF2-40B4-BE49-F238E27FC236}">
                  <a16:creationId xmlns:a16="http://schemas.microsoft.com/office/drawing/2014/main" id="{39E567E7-5541-1B77-A1C1-4D2BC8EDC054}"/>
                </a:ext>
              </a:extLst>
            </p:cNvPr>
            <p:cNvSpPr/>
            <p:nvPr/>
          </p:nvSpPr>
          <p:spPr>
            <a:xfrm>
              <a:off x="1411" y="0"/>
              <a:ext cx="18285178" cy="6095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7199"/>
            </a:p>
          </p:txBody>
        </p:sp>
        <p:cxnSp>
          <p:nvCxnSpPr>
            <p:cNvPr id="6" name="Conector reto 5">
              <a:extLst>
                <a:ext uri="{FF2B5EF4-FFF2-40B4-BE49-F238E27FC236}">
                  <a16:creationId xmlns:a16="http://schemas.microsoft.com/office/drawing/2014/main" id="{76EFB1E2-281B-3CF4-4B19-C2821B40F30D}"/>
                </a:ext>
              </a:extLst>
            </p:cNvPr>
            <p:cNvCxnSpPr>
              <a:cxnSpLocks/>
            </p:cNvCxnSpPr>
            <p:nvPr/>
          </p:nvCxnSpPr>
          <p:spPr>
            <a:xfrm>
              <a:off x="1411" y="609506"/>
              <a:ext cx="18285178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Imagem 13">
            <a:extLst>
              <a:ext uri="{FF2B5EF4-FFF2-40B4-BE49-F238E27FC236}">
                <a16:creationId xmlns:a16="http://schemas.microsoft.com/office/drawing/2014/main" id="{B88D5160-35EC-938A-55C1-F505814E9C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65" y="117084"/>
            <a:ext cx="904762" cy="285714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AD3E2C44-F1EC-3687-85A5-48C2DA01548D}"/>
              </a:ext>
            </a:extLst>
          </p:cNvPr>
          <p:cNvSpPr txBox="1"/>
          <p:nvPr/>
        </p:nvSpPr>
        <p:spPr>
          <a:xfrm>
            <a:off x="1353512" y="118283"/>
            <a:ext cx="5934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>
                <a:latin typeface="Helvetica" panose="020B0604020202020204" pitchFamily="34" charset="0"/>
                <a:cs typeface="Helvetica" panose="020B0604020202020204" pitchFamily="34" charset="0"/>
              </a:rPr>
              <a:t>Home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2A3A6AD7-30E0-3D61-8CC1-A4A05427FC7A}"/>
              </a:ext>
            </a:extLst>
          </p:cNvPr>
          <p:cNvSpPr txBox="1"/>
          <p:nvPr/>
        </p:nvSpPr>
        <p:spPr>
          <a:xfrm>
            <a:off x="2326130" y="118282"/>
            <a:ext cx="6703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>
                <a:latin typeface="Helvetica" panose="020B0604020202020204" pitchFamily="34" charset="0"/>
                <a:cs typeface="Helvetica" panose="020B0604020202020204" pitchFamily="34" charset="0"/>
              </a:rPr>
              <a:t>Projeto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FBBB0FAB-7801-5630-154B-5142592DD11E}"/>
              </a:ext>
            </a:extLst>
          </p:cNvPr>
          <p:cNvSpPr txBox="1"/>
          <p:nvPr/>
        </p:nvSpPr>
        <p:spPr>
          <a:xfrm>
            <a:off x="3375692" y="116690"/>
            <a:ext cx="10358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>
                <a:latin typeface="Helvetica" panose="020B0604020202020204" pitchFamily="34" charset="0"/>
                <a:cs typeface="Helvetica" panose="020B0604020202020204" pitchFamily="34" charset="0"/>
              </a:rPr>
              <a:t>Cronograma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836B6B3D-C3BB-16B7-98C4-1C66DC813770}"/>
              </a:ext>
            </a:extLst>
          </p:cNvPr>
          <p:cNvSpPr txBox="1"/>
          <p:nvPr/>
        </p:nvSpPr>
        <p:spPr>
          <a:xfrm>
            <a:off x="4790739" y="116689"/>
            <a:ext cx="6607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>
                <a:latin typeface="Helvetica" panose="020B0604020202020204" pitchFamily="34" charset="0"/>
                <a:cs typeface="Helvetica" panose="020B0604020202020204" pitchFamily="34" charset="0"/>
              </a:rPr>
              <a:t>Equipe</a:t>
            </a:r>
          </a:p>
        </p:txBody>
      </p:sp>
      <p:pic>
        <p:nvPicPr>
          <p:cNvPr id="20" name="Imagem 19" descr="Forma&#10;&#10;Descrição gerada automaticamente com confiança baixa">
            <a:extLst>
              <a:ext uri="{FF2B5EF4-FFF2-40B4-BE49-F238E27FC236}">
                <a16:creationId xmlns:a16="http://schemas.microsoft.com/office/drawing/2014/main" id="{3F55B266-AB27-1AE1-C622-02F26AD20C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92699" y="116689"/>
            <a:ext cx="276999" cy="276999"/>
          </a:xfrm>
          <a:prstGeom prst="rect">
            <a:avLst/>
          </a:prstGeom>
        </p:spPr>
      </p:pic>
      <p:sp>
        <p:nvSpPr>
          <p:cNvPr id="21" name="Retângulo 20">
            <a:extLst>
              <a:ext uri="{FF2B5EF4-FFF2-40B4-BE49-F238E27FC236}">
                <a16:creationId xmlns:a16="http://schemas.microsoft.com/office/drawing/2014/main" id="{558B0632-017C-E9AA-5ED6-F91272FCFA95}"/>
              </a:ext>
            </a:extLst>
          </p:cNvPr>
          <p:cNvSpPr/>
          <p:nvPr/>
        </p:nvSpPr>
        <p:spPr>
          <a:xfrm>
            <a:off x="0" y="9173029"/>
            <a:ext cx="18288000" cy="111238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21950296-5979-5678-E338-66A96970310B}"/>
              </a:ext>
            </a:extLst>
          </p:cNvPr>
          <p:cNvSpPr txBox="1"/>
          <p:nvPr/>
        </p:nvSpPr>
        <p:spPr>
          <a:xfrm>
            <a:off x="282874" y="9326325"/>
            <a:ext cx="11208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Lorem</a:t>
            </a:r>
            <a:r>
              <a:rPr lang="pt-BR" sz="1200" b="1" dirty="0">
                <a:solidFill>
                  <a:schemeClr val="bg1"/>
                </a:solidFill>
                <a:latin typeface="Century Gothic" panose="020B0502020202020204" pitchFamily="34" charset="0"/>
              </a:rPr>
              <a:t> ipsum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94FFABA8-8F23-EC21-90CE-2CE1BD5F054C}"/>
              </a:ext>
            </a:extLst>
          </p:cNvPr>
          <p:cNvSpPr txBox="1"/>
          <p:nvPr/>
        </p:nvSpPr>
        <p:spPr>
          <a:xfrm>
            <a:off x="282874" y="9636094"/>
            <a:ext cx="36604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" b="0" i="0" dirty="0" err="1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Nulla</a:t>
            </a:r>
            <a:r>
              <a:rPr lang="pt-BR" sz="800" b="0" i="0" dirty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 in </a:t>
            </a:r>
            <a:r>
              <a:rPr lang="pt-BR" sz="800" b="0" i="0" dirty="0" err="1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dapibus</a:t>
            </a:r>
            <a:r>
              <a:rPr lang="pt-BR" sz="800" b="0" i="0" dirty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 nunc. Nunc </a:t>
            </a:r>
            <a:r>
              <a:rPr lang="pt-BR" sz="800" b="0" i="0" dirty="0" err="1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eget</a:t>
            </a:r>
            <a:r>
              <a:rPr lang="pt-BR" sz="800" b="0" i="0" dirty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 </a:t>
            </a:r>
            <a:r>
              <a:rPr lang="pt-BR" sz="800" b="0" i="0" dirty="0" err="1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nisl</a:t>
            </a:r>
            <a:r>
              <a:rPr lang="pt-BR" sz="800" b="0" i="0" dirty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 </a:t>
            </a:r>
            <a:r>
              <a:rPr lang="pt-BR" sz="800" b="0" i="0" dirty="0" err="1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vel</a:t>
            </a:r>
            <a:r>
              <a:rPr lang="pt-BR" sz="800" b="0" i="0" dirty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 </a:t>
            </a:r>
            <a:r>
              <a:rPr lang="pt-BR" sz="800" b="0" i="0" dirty="0" err="1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neque</a:t>
            </a:r>
            <a:r>
              <a:rPr lang="pt-BR" sz="800" b="0" i="0" dirty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 </a:t>
            </a:r>
            <a:r>
              <a:rPr lang="pt-BR" sz="800" b="0" i="0" dirty="0" err="1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rutrum</a:t>
            </a:r>
            <a:r>
              <a:rPr lang="pt-BR" sz="800" b="0" i="0" dirty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 </a:t>
            </a:r>
            <a:r>
              <a:rPr lang="pt-BR" sz="800" b="0" i="0" dirty="0" err="1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iaculis</a:t>
            </a:r>
            <a:r>
              <a:rPr lang="pt-BR" sz="800" b="0" i="0" dirty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. Nunc </a:t>
            </a:r>
            <a:r>
              <a:rPr lang="pt-BR" sz="800" b="0" i="0" dirty="0" err="1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facilisis</a:t>
            </a:r>
            <a:r>
              <a:rPr lang="pt-BR" sz="800" b="0" i="0" dirty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 </a:t>
            </a:r>
            <a:r>
              <a:rPr lang="pt-BR" sz="800" b="0" i="0" dirty="0" err="1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facilisis</a:t>
            </a:r>
            <a:r>
              <a:rPr lang="pt-BR" sz="800" b="0" i="0" dirty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 </a:t>
            </a:r>
            <a:r>
              <a:rPr lang="pt-BR" sz="800" b="0" i="0" dirty="0" err="1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iaculis</a:t>
            </a:r>
            <a:r>
              <a:rPr lang="pt-BR" sz="800" b="0" i="0" dirty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. </a:t>
            </a:r>
            <a:r>
              <a:rPr lang="pt-BR" sz="800" b="0" i="0" dirty="0" err="1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Class</a:t>
            </a:r>
            <a:r>
              <a:rPr lang="pt-BR" sz="800" b="0" i="0" dirty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 </a:t>
            </a:r>
            <a:r>
              <a:rPr lang="pt-BR" sz="800" b="0" i="0" dirty="0" err="1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aptent</a:t>
            </a:r>
            <a:r>
              <a:rPr lang="pt-BR" sz="800" b="0" i="0" dirty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 </a:t>
            </a:r>
            <a:r>
              <a:rPr lang="pt-BR" sz="800" b="0" i="0" dirty="0" err="1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taciti</a:t>
            </a:r>
            <a:r>
              <a:rPr lang="pt-BR" sz="800" b="0" i="0" dirty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 </a:t>
            </a:r>
            <a:r>
              <a:rPr lang="pt-BR" sz="800" b="0" i="0" dirty="0" err="1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sociosqu</a:t>
            </a:r>
            <a:r>
              <a:rPr lang="pt-BR" sz="800" b="0" i="0" dirty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 ad </a:t>
            </a:r>
            <a:r>
              <a:rPr lang="pt-BR" sz="800" b="0" i="0" dirty="0" err="1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litora</a:t>
            </a:r>
            <a:r>
              <a:rPr lang="pt-BR" sz="800" b="0" i="0" dirty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 </a:t>
            </a:r>
            <a:r>
              <a:rPr lang="pt-BR" sz="800" b="0" i="0" dirty="0" err="1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torquent</a:t>
            </a:r>
            <a:r>
              <a:rPr lang="pt-BR" sz="800" b="0" i="0" dirty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 per </a:t>
            </a:r>
            <a:r>
              <a:rPr lang="pt-BR" sz="800" b="0" i="0" dirty="0" err="1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conubia</a:t>
            </a:r>
            <a:r>
              <a:rPr lang="pt-BR" sz="800" b="0" i="0" dirty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 </a:t>
            </a:r>
            <a:r>
              <a:rPr lang="pt-BR" sz="800" b="0" i="0" dirty="0" err="1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nostra</a:t>
            </a:r>
            <a:r>
              <a:rPr lang="pt-BR" sz="800" b="0" i="0" dirty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, per </a:t>
            </a:r>
            <a:r>
              <a:rPr lang="pt-BR" sz="800" b="0" i="0" dirty="0" err="1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inceptos</a:t>
            </a:r>
            <a:r>
              <a:rPr lang="pt-BR" sz="800" b="0" i="0" dirty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 </a:t>
            </a:r>
            <a:r>
              <a:rPr lang="pt-BR" sz="800" b="0" i="0" dirty="0" err="1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himenaeos</a:t>
            </a:r>
            <a:r>
              <a:rPr lang="pt-BR" sz="800" b="0" i="0" dirty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.</a:t>
            </a:r>
            <a:endParaRPr lang="pt-BR" sz="8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91A1836E-013F-AAC6-3DAA-9C56BC364624}"/>
              </a:ext>
            </a:extLst>
          </p:cNvPr>
          <p:cNvSpPr txBox="1"/>
          <p:nvPr/>
        </p:nvSpPr>
        <p:spPr>
          <a:xfrm>
            <a:off x="5830684" y="125799"/>
            <a:ext cx="10967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>
                <a:latin typeface="Helvetica" panose="020B0604020202020204" pitchFamily="34" charset="0"/>
                <a:cs typeface="Helvetica" panose="020B0604020202020204" pitchFamily="34" charset="0"/>
              </a:rPr>
              <a:t>Fale conosco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FD52CE93-6208-425B-C0C8-951E28923034}"/>
              </a:ext>
            </a:extLst>
          </p:cNvPr>
          <p:cNvSpPr txBox="1"/>
          <p:nvPr/>
        </p:nvSpPr>
        <p:spPr>
          <a:xfrm>
            <a:off x="5921558" y="9323476"/>
            <a:ext cx="6110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Home</a:t>
            </a: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BA91F27F-C481-0054-1009-0BCDDDA7BCA6}"/>
              </a:ext>
            </a:extLst>
          </p:cNvPr>
          <p:cNvSpPr txBox="1"/>
          <p:nvPr/>
        </p:nvSpPr>
        <p:spPr>
          <a:xfrm>
            <a:off x="7111910" y="9323475"/>
            <a:ext cx="7152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Projeto</a:t>
            </a: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FFBD7838-84A3-4494-CCA8-8ACE61397718}"/>
              </a:ext>
            </a:extLst>
          </p:cNvPr>
          <p:cNvSpPr txBox="1"/>
          <p:nvPr/>
        </p:nvSpPr>
        <p:spPr>
          <a:xfrm>
            <a:off x="8379206" y="9321883"/>
            <a:ext cx="10983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Cronograma</a:t>
            </a: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2636A7A6-6ADC-62F8-E0BD-7E0CF89B557A}"/>
              </a:ext>
            </a:extLst>
          </p:cNvPr>
          <p:cNvSpPr txBox="1"/>
          <p:nvPr/>
        </p:nvSpPr>
        <p:spPr>
          <a:xfrm>
            <a:off x="10011987" y="9321882"/>
            <a:ext cx="6992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Equipe</a:t>
            </a: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75E06BF1-004E-B0D1-C0EB-09E33F39C633}"/>
              </a:ext>
            </a:extLst>
          </p:cNvPr>
          <p:cNvSpPr txBox="1"/>
          <p:nvPr/>
        </p:nvSpPr>
        <p:spPr>
          <a:xfrm>
            <a:off x="11269667" y="9330992"/>
            <a:ext cx="5795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F.A.Q</a:t>
            </a: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7E646AF2-DFA3-FADB-19E7-D46D85F6BE52}"/>
              </a:ext>
            </a:extLst>
          </p:cNvPr>
          <p:cNvSpPr txBox="1"/>
          <p:nvPr/>
        </p:nvSpPr>
        <p:spPr>
          <a:xfrm>
            <a:off x="11269667" y="9636622"/>
            <a:ext cx="10038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>
                <a:solidFill>
                  <a:schemeClr val="bg1"/>
                </a:solidFill>
                <a:latin typeface="Century Gothic" panose="020B0502020202020204" pitchFamily="34" charset="0"/>
              </a:rPr>
              <a:t>• Como acessar</a:t>
            </a:r>
          </a:p>
          <a:p>
            <a:r>
              <a:rPr lang="pt-BR" sz="800" dirty="0">
                <a:solidFill>
                  <a:schemeClr val="bg1"/>
                </a:solidFill>
                <a:latin typeface="Century Gothic" panose="020B0502020202020204" pitchFamily="34" charset="0"/>
              </a:rPr>
              <a:t>• </a:t>
            </a:r>
            <a:r>
              <a:rPr lang="pt-BR" sz="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Lorem</a:t>
            </a:r>
            <a:r>
              <a:rPr lang="pt-BR" sz="800" dirty="0">
                <a:solidFill>
                  <a:schemeClr val="bg1"/>
                </a:solidFill>
                <a:latin typeface="Century Gothic" panose="020B0502020202020204" pitchFamily="34" charset="0"/>
              </a:rPr>
              <a:t> Ipsum</a:t>
            </a:r>
          </a:p>
          <a:p>
            <a:r>
              <a:rPr lang="pt-BR" sz="800" dirty="0">
                <a:solidFill>
                  <a:schemeClr val="bg1"/>
                </a:solidFill>
                <a:latin typeface="Century Gothic" panose="020B0502020202020204" pitchFamily="34" charset="0"/>
              </a:rPr>
              <a:t>• </a:t>
            </a:r>
            <a:r>
              <a:rPr lang="pt-BR" sz="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Lorem</a:t>
            </a:r>
            <a:r>
              <a:rPr lang="pt-BR" sz="800" dirty="0">
                <a:solidFill>
                  <a:schemeClr val="bg1"/>
                </a:solidFill>
                <a:latin typeface="Century Gothic" panose="020B0502020202020204" pitchFamily="34" charset="0"/>
              </a:rPr>
              <a:t> Ipsum</a:t>
            </a: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7397894D-73E3-2781-492D-EAA278AE0A85}"/>
              </a:ext>
            </a:extLst>
          </p:cNvPr>
          <p:cNvSpPr txBox="1"/>
          <p:nvPr/>
        </p:nvSpPr>
        <p:spPr>
          <a:xfrm>
            <a:off x="10011987" y="9636093"/>
            <a:ext cx="10134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>
                <a:solidFill>
                  <a:schemeClr val="bg1"/>
                </a:solidFill>
                <a:latin typeface="Century Gothic" panose="020B0502020202020204" pitchFamily="34" charset="0"/>
              </a:rPr>
              <a:t>• A equipe</a:t>
            </a:r>
          </a:p>
          <a:p>
            <a:r>
              <a:rPr lang="pt-BR" sz="800" dirty="0">
                <a:solidFill>
                  <a:schemeClr val="bg1"/>
                </a:solidFill>
                <a:latin typeface="Century Gothic" panose="020B0502020202020204" pitchFamily="34" charset="0"/>
              </a:rPr>
              <a:t>• Perfil individual</a:t>
            </a:r>
          </a:p>
        </p:txBody>
      </p: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8D18BB59-519C-084B-CC09-6AFE5EE284B0}"/>
              </a:ext>
            </a:extLst>
          </p:cNvPr>
          <p:cNvSpPr txBox="1"/>
          <p:nvPr/>
        </p:nvSpPr>
        <p:spPr>
          <a:xfrm>
            <a:off x="8379206" y="9636093"/>
            <a:ext cx="8402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>
                <a:solidFill>
                  <a:schemeClr val="bg1"/>
                </a:solidFill>
                <a:latin typeface="Century Gothic" panose="020B0502020202020204" pitchFamily="34" charset="0"/>
              </a:rPr>
              <a:t>• Calendário</a:t>
            </a:r>
          </a:p>
          <a:p>
            <a:r>
              <a:rPr lang="pt-BR" sz="800" dirty="0">
                <a:solidFill>
                  <a:schemeClr val="bg1"/>
                </a:solidFill>
                <a:latin typeface="Century Gothic" panose="020B0502020202020204" pitchFamily="34" charset="0"/>
              </a:rPr>
              <a:t>• </a:t>
            </a:r>
            <a:r>
              <a:rPr lang="pt-BR" sz="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Trello</a:t>
            </a:r>
            <a:endParaRPr lang="pt-BR" sz="800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r>
              <a:rPr lang="pt-BR" sz="800" dirty="0">
                <a:solidFill>
                  <a:schemeClr val="bg1"/>
                </a:solidFill>
                <a:latin typeface="Century Gothic" panose="020B0502020202020204" pitchFamily="34" charset="0"/>
              </a:rPr>
              <a:t>• Entregas</a:t>
            </a:r>
          </a:p>
        </p:txBody>
      </p: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624B153D-DF6A-6139-046B-2F282A196821}"/>
              </a:ext>
            </a:extLst>
          </p:cNvPr>
          <p:cNvSpPr txBox="1"/>
          <p:nvPr/>
        </p:nvSpPr>
        <p:spPr>
          <a:xfrm>
            <a:off x="7111910" y="9637638"/>
            <a:ext cx="11592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>
                <a:solidFill>
                  <a:schemeClr val="bg1"/>
                </a:solidFill>
                <a:latin typeface="Century Gothic" panose="020B0502020202020204" pitchFamily="34" charset="0"/>
              </a:rPr>
              <a:t>• Sobre o case</a:t>
            </a:r>
          </a:p>
          <a:p>
            <a:r>
              <a:rPr lang="pt-BR" sz="800" dirty="0">
                <a:solidFill>
                  <a:schemeClr val="bg1"/>
                </a:solidFill>
                <a:latin typeface="Century Gothic" panose="020B0502020202020204" pitchFamily="34" charset="0"/>
              </a:rPr>
              <a:t>• Documentações</a:t>
            </a:r>
          </a:p>
          <a:p>
            <a:r>
              <a:rPr lang="pt-BR" sz="800" dirty="0">
                <a:solidFill>
                  <a:schemeClr val="bg1"/>
                </a:solidFill>
                <a:latin typeface="Century Gothic" panose="020B0502020202020204" pitchFamily="34" charset="0"/>
              </a:rPr>
              <a:t>• Solução</a:t>
            </a:r>
          </a:p>
        </p:txBody>
      </p:sp>
      <p:sp>
        <p:nvSpPr>
          <p:cNvPr id="54" name="Retângulo: Cantos Arredondados 53">
            <a:extLst>
              <a:ext uri="{FF2B5EF4-FFF2-40B4-BE49-F238E27FC236}">
                <a16:creationId xmlns:a16="http://schemas.microsoft.com/office/drawing/2014/main" id="{D62245C9-AC5A-4D85-5917-3A6AA8C22447}"/>
              </a:ext>
            </a:extLst>
          </p:cNvPr>
          <p:cNvSpPr/>
          <p:nvPr/>
        </p:nvSpPr>
        <p:spPr>
          <a:xfrm>
            <a:off x="2421838" y="356123"/>
            <a:ext cx="461837" cy="52528"/>
          </a:xfrm>
          <a:prstGeom prst="roundRect">
            <a:avLst>
              <a:gd name="adj" fmla="val 50000"/>
            </a:avLst>
          </a:prstGeom>
          <a:solidFill>
            <a:srgbClr val="74C3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81" name="Agrupar 80">
            <a:extLst>
              <a:ext uri="{FF2B5EF4-FFF2-40B4-BE49-F238E27FC236}">
                <a16:creationId xmlns:a16="http://schemas.microsoft.com/office/drawing/2014/main" id="{F1558D46-EF22-849F-9EAA-A4A57E1FA32E}"/>
              </a:ext>
            </a:extLst>
          </p:cNvPr>
          <p:cNvGrpSpPr/>
          <p:nvPr/>
        </p:nvGrpSpPr>
        <p:grpSpPr>
          <a:xfrm>
            <a:off x="1155835" y="961058"/>
            <a:ext cx="10403623" cy="1404549"/>
            <a:chOff x="902016" y="1215667"/>
            <a:chExt cx="10403623" cy="1404549"/>
          </a:xfrm>
        </p:grpSpPr>
        <p:grpSp>
          <p:nvGrpSpPr>
            <p:cNvPr id="46" name="Agrupar 45">
              <a:extLst>
                <a:ext uri="{FF2B5EF4-FFF2-40B4-BE49-F238E27FC236}">
                  <a16:creationId xmlns:a16="http://schemas.microsoft.com/office/drawing/2014/main" id="{501CCD68-E6D7-67F0-9191-35E827214721}"/>
                </a:ext>
              </a:extLst>
            </p:cNvPr>
            <p:cNvGrpSpPr/>
            <p:nvPr/>
          </p:nvGrpSpPr>
          <p:grpSpPr>
            <a:xfrm>
              <a:off x="10050622" y="1215667"/>
              <a:ext cx="1255017" cy="1158328"/>
              <a:chOff x="10050622" y="1554092"/>
              <a:chExt cx="1255017" cy="1158328"/>
            </a:xfrm>
          </p:grpSpPr>
          <p:pic>
            <p:nvPicPr>
              <p:cNvPr id="47" name="Imagem 46" descr="Forma&#10;&#10;Descrição gerada automaticamente com confiança baixa">
                <a:extLst>
                  <a:ext uri="{FF2B5EF4-FFF2-40B4-BE49-F238E27FC236}">
                    <a16:creationId xmlns:a16="http://schemas.microsoft.com/office/drawing/2014/main" id="{C36ABF57-5A33-8B3E-8024-7AAACF7412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470744" y="1554092"/>
                <a:ext cx="378809" cy="378809"/>
              </a:xfrm>
              <a:prstGeom prst="rect">
                <a:avLst/>
              </a:prstGeom>
            </p:spPr>
          </p:pic>
          <p:sp>
            <p:nvSpPr>
              <p:cNvPr id="55" name="CaixaDeTexto 54">
                <a:extLst>
                  <a:ext uri="{FF2B5EF4-FFF2-40B4-BE49-F238E27FC236}">
                    <a16:creationId xmlns:a16="http://schemas.microsoft.com/office/drawing/2014/main" id="{E0B468D8-D170-BB93-3DFE-1C2987920170}"/>
                  </a:ext>
                </a:extLst>
              </p:cNvPr>
              <p:cNvSpPr txBox="1"/>
              <p:nvPr/>
            </p:nvSpPr>
            <p:spPr>
              <a:xfrm>
                <a:off x="10050622" y="2250755"/>
                <a:ext cx="125501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pt-BR" sz="800" dirty="0">
                    <a:solidFill>
                      <a:srgbClr val="00B0F0"/>
                    </a:solidFill>
                    <a:latin typeface="Century Gothic" panose="020B0502020202020204" pitchFamily="34" charset="0"/>
                  </a:rPr>
                  <a:t>Atendimento digital 24h para você registrar ocorrências.</a:t>
                </a:r>
              </a:p>
            </p:txBody>
          </p:sp>
          <p:sp>
            <p:nvSpPr>
              <p:cNvPr id="56" name="CaixaDeTexto 55">
                <a:extLst>
                  <a:ext uri="{FF2B5EF4-FFF2-40B4-BE49-F238E27FC236}">
                    <a16:creationId xmlns:a16="http://schemas.microsoft.com/office/drawing/2014/main" id="{A99B4E26-F976-FD8A-BB55-4C40AD2E20D5}"/>
                  </a:ext>
                </a:extLst>
              </p:cNvPr>
              <p:cNvSpPr txBox="1"/>
              <p:nvPr/>
            </p:nvSpPr>
            <p:spPr>
              <a:xfrm>
                <a:off x="10164207" y="1989145"/>
                <a:ext cx="1027845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1100" b="1" dirty="0">
                    <a:solidFill>
                      <a:schemeClr val="accent5">
                        <a:lumMod val="50000"/>
                      </a:schemeClr>
                    </a:solidFill>
                  </a:rPr>
                  <a:t>Sinistro online</a:t>
                </a:r>
              </a:p>
            </p:txBody>
          </p:sp>
        </p:grpSp>
        <p:grpSp>
          <p:nvGrpSpPr>
            <p:cNvPr id="57" name="Agrupar 56">
              <a:extLst>
                <a:ext uri="{FF2B5EF4-FFF2-40B4-BE49-F238E27FC236}">
                  <a16:creationId xmlns:a16="http://schemas.microsoft.com/office/drawing/2014/main" id="{A0FD5D29-CFA7-47EA-3DD3-25109665571C}"/>
                </a:ext>
              </a:extLst>
            </p:cNvPr>
            <p:cNvGrpSpPr/>
            <p:nvPr/>
          </p:nvGrpSpPr>
          <p:grpSpPr>
            <a:xfrm>
              <a:off x="902016" y="1230501"/>
              <a:ext cx="1255017" cy="1266606"/>
              <a:chOff x="902016" y="1568926"/>
              <a:chExt cx="1255017" cy="1266606"/>
            </a:xfrm>
          </p:grpSpPr>
          <p:pic>
            <p:nvPicPr>
              <p:cNvPr id="58" name="Imagem 57" descr="Forma&#10;&#10;Descrição gerada automaticamente com confiança baixa">
                <a:extLst>
                  <a:ext uri="{FF2B5EF4-FFF2-40B4-BE49-F238E27FC236}">
                    <a16:creationId xmlns:a16="http://schemas.microsoft.com/office/drawing/2014/main" id="{006AB06C-616F-313C-8152-01E7DBEA4D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47538" y="1568926"/>
                <a:ext cx="363975" cy="363975"/>
              </a:xfrm>
              <a:prstGeom prst="rect">
                <a:avLst/>
              </a:prstGeom>
            </p:spPr>
          </p:pic>
          <p:sp>
            <p:nvSpPr>
              <p:cNvPr id="59" name="CaixaDeTexto 58">
                <a:extLst>
                  <a:ext uri="{FF2B5EF4-FFF2-40B4-BE49-F238E27FC236}">
                    <a16:creationId xmlns:a16="http://schemas.microsoft.com/office/drawing/2014/main" id="{C981F96F-10DC-EAC7-82B2-467EAC63AB75}"/>
                  </a:ext>
                </a:extLst>
              </p:cNvPr>
              <p:cNvSpPr txBox="1"/>
              <p:nvPr/>
            </p:nvSpPr>
            <p:spPr>
              <a:xfrm>
                <a:off x="902016" y="2250757"/>
                <a:ext cx="1255017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pt-BR" sz="800" dirty="0">
                    <a:solidFill>
                      <a:srgbClr val="00B0F0"/>
                    </a:solidFill>
                    <a:latin typeface="Century Gothic" panose="020B0502020202020204" pitchFamily="34" charset="0"/>
                  </a:rPr>
                  <a:t>Proteja seu celular com até 2 anos de uso a partir da data da compra.</a:t>
                </a:r>
              </a:p>
            </p:txBody>
          </p:sp>
          <p:sp>
            <p:nvSpPr>
              <p:cNvPr id="60" name="CaixaDeTexto 59">
                <a:extLst>
                  <a:ext uri="{FF2B5EF4-FFF2-40B4-BE49-F238E27FC236}">
                    <a16:creationId xmlns:a16="http://schemas.microsoft.com/office/drawing/2014/main" id="{DE338D36-B6DD-DEE1-89EF-1AE628CE6149}"/>
                  </a:ext>
                </a:extLst>
              </p:cNvPr>
              <p:cNvSpPr txBox="1"/>
              <p:nvPr/>
            </p:nvSpPr>
            <p:spPr>
              <a:xfrm>
                <a:off x="999948" y="1989145"/>
                <a:ext cx="1061509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1100" b="1" dirty="0">
                    <a:solidFill>
                      <a:schemeClr val="accent5">
                        <a:lumMod val="50000"/>
                      </a:schemeClr>
                    </a:solidFill>
                  </a:rPr>
                  <a:t>Novo ou usado</a:t>
                </a:r>
              </a:p>
            </p:txBody>
          </p:sp>
        </p:grpSp>
        <p:grpSp>
          <p:nvGrpSpPr>
            <p:cNvPr id="61" name="Agrupar 60">
              <a:extLst>
                <a:ext uri="{FF2B5EF4-FFF2-40B4-BE49-F238E27FC236}">
                  <a16:creationId xmlns:a16="http://schemas.microsoft.com/office/drawing/2014/main" id="{1D374A1C-176E-91DC-139E-3C12DC977557}"/>
                </a:ext>
              </a:extLst>
            </p:cNvPr>
            <p:cNvGrpSpPr/>
            <p:nvPr/>
          </p:nvGrpSpPr>
          <p:grpSpPr>
            <a:xfrm>
              <a:off x="2381553" y="1267756"/>
              <a:ext cx="1333978" cy="1106240"/>
              <a:chOff x="2381553" y="1606181"/>
              <a:chExt cx="1333978" cy="1106240"/>
            </a:xfrm>
          </p:grpSpPr>
          <p:pic>
            <p:nvPicPr>
              <p:cNvPr id="62" name="Imagem 61" descr="Forma&#10;&#10;Descrição gerada automaticamente com confiança baixa">
                <a:extLst>
                  <a:ext uri="{FF2B5EF4-FFF2-40B4-BE49-F238E27FC236}">
                    <a16:creationId xmlns:a16="http://schemas.microsoft.com/office/drawing/2014/main" id="{4D257599-786C-859A-BB6B-AACA7AA329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89495" y="1606181"/>
                <a:ext cx="326720" cy="326720"/>
              </a:xfrm>
              <a:prstGeom prst="rect">
                <a:avLst/>
              </a:prstGeom>
            </p:spPr>
          </p:pic>
          <p:sp>
            <p:nvSpPr>
              <p:cNvPr id="63" name="CaixaDeTexto 62">
                <a:extLst>
                  <a:ext uri="{FF2B5EF4-FFF2-40B4-BE49-F238E27FC236}">
                    <a16:creationId xmlns:a16="http://schemas.microsoft.com/office/drawing/2014/main" id="{21C354F2-1E42-1019-BA28-690F61FEC031}"/>
                  </a:ext>
                </a:extLst>
              </p:cNvPr>
              <p:cNvSpPr txBox="1"/>
              <p:nvPr/>
            </p:nvSpPr>
            <p:spPr>
              <a:xfrm>
                <a:off x="2381553" y="2250756"/>
                <a:ext cx="133397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pt-BR" sz="800" dirty="0">
                    <a:solidFill>
                      <a:srgbClr val="00B0F0"/>
                    </a:solidFill>
                    <a:latin typeface="Century Gothic" panose="020B0502020202020204" pitchFamily="34" charset="0"/>
                  </a:rPr>
                  <a:t>Cobertura de danos por quebra acidental do seu smartphone.</a:t>
                </a:r>
              </a:p>
            </p:txBody>
          </p:sp>
          <p:sp>
            <p:nvSpPr>
              <p:cNvPr id="64" name="CaixaDeTexto 63">
                <a:extLst>
                  <a:ext uri="{FF2B5EF4-FFF2-40B4-BE49-F238E27FC236}">
                    <a16:creationId xmlns:a16="http://schemas.microsoft.com/office/drawing/2014/main" id="{A64FA116-0E2E-0C0B-4FA4-44F119BE7D55}"/>
                  </a:ext>
                </a:extLst>
              </p:cNvPr>
              <p:cNvSpPr txBox="1"/>
              <p:nvPr/>
            </p:nvSpPr>
            <p:spPr>
              <a:xfrm>
                <a:off x="2432808" y="1989145"/>
                <a:ext cx="1282723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1100" b="1" dirty="0">
                    <a:solidFill>
                      <a:schemeClr val="accent5">
                        <a:lumMod val="50000"/>
                      </a:schemeClr>
                    </a:solidFill>
                  </a:rPr>
                  <a:t>Danos no aparelho</a:t>
                </a:r>
              </a:p>
            </p:txBody>
          </p:sp>
        </p:grpSp>
        <p:grpSp>
          <p:nvGrpSpPr>
            <p:cNvPr id="65" name="Agrupar 64">
              <a:extLst>
                <a:ext uri="{FF2B5EF4-FFF2-40B4-BE49-F238E27FC236}">
                  <a16:creationId xmlns:a16="http://schemas.microsoft.com/office/drawing/2014/main" id="{85E52642-9A72-E694-47DC-70F34A516E22}"/>
                </a:ext>
              </a:extLst>
            </p:cNvPr>
            <p:cNvGrpSpPr/>
            <p:nvPr/>
          </p:nvGrpSpPr>
          <p:grpSpPr>
            <a:xfrm>
              <a:off x="3948676" y="1253322"/>
              <a:ext cx="1255017" cy="1366894"/>
              <a:chOff x="3948676" y="1591747"/>
              <a:chExt cx="1255017" cy="1366894"/>
            </a:xfrm>
          </p:grpSpPr>
          <p:pic>
            <p:nvPicPr>
              <p:cNvPr id="66" name="Imagem 65" descr="Forma&#10;&#10;Descrição gerada automaticamente com confiança baixa">
                <a:extLst>
                  <a:ext uri="{FF2B5EF4-FFF2-40B4-BE49-F238E27FC236}">
                    <a16:creationId xmlns:a16="http://schemas.microsoft.com/office/drawing/2014/main" id="{762FE31E-9B3F-A46C-78BC-8843D09920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94197" y="1591747"/>
                <a:ext cx="341154" cy="341154"/>
              </a:xfrm>
              <a:prstGeom prst="rect">
                <a:avLst/>
              </a:prstGeom>
            </p:spPr>
          </p:pic>
          <p:sp>
            <p:nvSpPr>
              <p:cNvPr id="67" name="CaixaDeTexto 66">
                <a:extLst>
                  <a:ext uri="{FF2B5EF4-FFF2-40B4-BE49-F238E27FC236}">
                    <a16:creationId xmlns:a16="http://schemas.microsoft.com/office/drawing/2014/main" id="{8D944A65-E380-891F-E0B8-376B5F2CC4E9}"/>
                  </a:ext>
                </a:extLst>
              </p:cNvPr>
              <p:cNvSpPr txBox="1"/>
              <p:nvPr/>
            </p:nvSpPr>
            <p:spPr>
              <a:xfrm>
                <a:off x="3948676" y="2250755"/>
                <a:ext cx="1255017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pt-BR" sz="800" dirty="0">
                    <a:solidFill>
                      <a:srgbClr val="00B0F0"/>
                    </a:solidFill>
                    <a:latin typeface="Century Gothic" panose="020B0502020202020204" pitchFamily="34" charset="0"/>
                  </a:rPr>
                  <a:t>Segurança e tranquilidade em sua viagem para qualquer lugar do mundo.</a:t>
                </a:r>
              </a:p>
            </p:txBody>
          </p:sp>
          <p:sp>
            <p:nvSpPr>
              <p:cNvPr id="68" name="CaixaDeTexto 67">
                <a:extLst>
                  <a:ext uri="{FF2B5EF4-FFF2-40B4-BE49-F238E27FC236}">
                    <a16:creationId xmlns:a16="http://schemas.microsoft.com/office/drawing/2014/main" id="{3648B7CA-D6D6-BD61-5BEA-EED4E7A5CFA0}"/>
                  </a:ext>
                </a:extLst>
              </p:cNvPr>
              <p:cNvSpPr txBox="1"/>
              <p:nvPr/>
            </p:nvSpPr>
            <p:spPr>
              <a:xfrm>
                <a:off x="4226392" y="1989145"/>
                <a:ext cx="691215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1100" b="1" dirty="0">
                    <a:solidFill>
                      <a:schemeClr val="accent5">
                        <a:lumMod val="50000"/>
                      </a:schemeClr>
                    </a:solidFill>
                  </a:rPr>
                  <a:t>Garantia</a:t>
                </a:r>
              </a:p>
            </p:txBody>
          </p:sp>
        </p:grpSp>
        <p:grpSp>
          <p:nvGrpSpPr>
            <p:cNvPr id="69" name="Agrupar 68">
              <a:extLst>
                <a:ext uri="{FF2B5EF4-FFF2-40B4-BE49-F238E27FC236}">
                  <a16:creationId xmlns:a16="http://schemas.microsoft.com/office/drawing/2014/main" id="{D52947F4-3E6E-F7B6-D03E-4B7EA691FA57}"/>
                </a:ext>
              </a:extLst>
            </p:cNvPr>
            <p:cNvGrpSpPr/>
            <p:nvPr/>
          </p:nvGrpSpPr>
          <p:grpSpPr>
            <a:xfrm>
              <a:off x="5404779" y="1253322"/>
              <a:ext cx="1431802" cy="1120673"/>
              <a:chOff x="5404779" y="1591747"/>
              <a:chExt cx="1431802" cy="1120673"/>
            </a:xfrm>
          </p:grpSpPr>
          <p:pic>
            <p:nvPicPr>
              <p:cNvPr id="70" name="Imagem 69" descr="Forma&#10;&#10;Descrição gerada automaticamente com confiança baixa">
                <a:extLst>
                  <a:ext uri="{FF2B5EF4-FFF2-40B4-BE49-F238E27FC236}">
                    <a16:creationId xmlns:a16="http://schemas.microsoft.com/office/drawing/2014/main" id="{B837DE70-5115-2716-146C-98F38D4764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13334" y="1591747"/>
                <a:ext cx="341154" cy="341154"/>
              </a:xfrm>
              <a:prstGeom prst="rect">
                <a:avLst/>
              </a:prstGeom>
            </p:spPr>
          </p:pic>
          <p:sp>
            <p:nvSpPr>
              <p:cNvPr id="71" name="CaixaDeTexto 70">
                <a:extLst>
                  <a:ext uri="{FF2B5EF4-FFF2-40B4-BE49-F238E27FC236}">
                    <a16:creationId xmlns:a16="http://schemas.microsoft.com/office/drawing/2014/main" id="{C39285F3-81B7-39F6-EE5D-E182C2503074}"/>
                  </a:ext>
                </a:extLst>
              </p:cNvPr>
              <p:cNvSpPr txBox="1"/>
              <p:nvPr/>
            </p:nvSpPr>
            <p:spPr>
              <a:xfrm>
                <a:off x="5472006" y="2250755"/>
                <a:ext cx="125501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pt-BR" sz="800" dirty="0">
                    <a:solidFill>
                      <a:srgbClr val="00B0F0"/>
                    </a:solidFill>
                    <a:latin typeface="Century Gothic" panose="020B0502020202020204" pitchFamily="34" charset="0"/>
                  </a:rPr>
                  <a:t>Parcelamento em até 12x sem juros no cartão de crédito.</a:t>
                </a:r>
              </a:p>
            </p:txBody>
          </p:sp>
          <p:sp>
            <p:nvSpPr>
              <p:cNvPr id="72" name="CaixaDeTexto 71">
                <a:extLst>
                  <a:ext uri="{FF2B5EF4-FFF2-40B4-BE49-F238E27FC236}">
                    <a16:creationId xmlns:a16="http://schemas.microsoft.com/office/drawing/2014/main" id="{B075A5E7-95C5-13AD-1FE1-7D80E6FABEC1}"/>
                  </a:ext>
                </a:extLst>
              </p:cNvPr>
              <p:cNvSpPr txBox="1"/>
              <p:nvPr/>
            </p:nvSpPr>
            <p:spPr>
              <a:xfrm>
                <a:off x="5404779" y="1989893"/>
                <a:ext cx="1431802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1100" b="1" dirty="0">
                    <a:solidFill>
                      <a:schemeClr val="accent5">
                        <a:lumMod val="50000"/>
                      </a:schemeClr>
                    </a:solidFill>
                  </a:rPr>
                  <a:t>Pagamento facilitado</a:t>
                </a:r>
              </a:p>
            </p:txBody>
          </p:sp>
        </p:grpSp>
        <p:grpSp>
          <p:nvGrpSpPr>
            <p:cNvPr id="73" name="Agrupar 72">
              <a:extLst>
                <a:ext uri="{FF2B5EF4-FFF2-40B4-BE49-F238E27FC236}">
                  <a16:creationId xmlns:a16="http://schemas.microsoft.com/office/drawing/2014/main" id="{B0C32F09-415B-FDF3-F395-02D3367E3CF8}"/>
                </a:ext>
              </a:extLst>
            </p:cNvPr>
            <p:cNvGrpSpPr/>
            <p:nvPr/>
          </p:nvGrpSpPr>
          <p:grpSpPr>
            <a:xfrm>
              <a:off x="7003962" y="1253322"/>
              <a:ext cx="1255017" cy="1120675"/>
              <a:chOff x="7003962" y="1591747"/>
              <a:chExt cx="1255017" cy="1120675"/>
            </a:xfrm>
          </p:grpSpPr>
          <p:pic>
            <p:nvPicPr>
              <p:cNvPr id="74" name="Imagem 73" descr="Forma&#10;&#10;Descrição gerada automaticamente com confiança baixa">
                <a:extLst>
                  <a:ext uri="{FF2B5EF4-FFF2-40B4-BE49-F238E27FC236}">
                    <a16:creationId xmlns:a16="http://schemas.microsoft.com/office/drawing/2014/main" id="{EDDED5DC-DEF9-14EF-8E99-1B55124556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32471" y="1591747"/>
                <a:ext cx="341154" cy="341154"/>
              </a:xfrm>
              <a:prstGeom prst="rect">
                <a:avLst/>
              </a:prstGeom>
            </p:spPr>
          </p:pic>
          <p:sp>
            <p:nvSpPr>
              <p:cNvPr id="75" name="CaixaDeTexto 74">
                <a:extLst>
                  <a:ext uri="{FF2B5EF4-FFF2-40B4-BE49-F238E27FC236}">
                    <a16:creationId xmlns:a16="http://schemas.microsoft.com/office/drawing/2014/main" id="{C52F4125-19DA-1822-6A18-B5408095BBB7}"/>
                  </a:ext>
                </a:extLst>
              </p:cNvPr>
              <p:cNvSpPr txBox="1"/>
              <p:nvPr/>
            </p:nvSpPr>
            <p:spPr>
              <a:xfrm>
                <a:off x="7003962" y="2250757"/>
                <a:ext cx="125501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pt-BR" sz="800" dirty="0">
                    <a:solidFill>
                      <a:srgbClr val="00B0F0"/>
                    </a:solidFill>
                    <a:latin typeface="Century Gothic" panose="020B0502020202020204" pitchFamily="34" charset="0"/>
                  </a:rPr>
                  <a:t>Proteção imediata após contratar o seguro.</a:t>
                </a:r>
              </a:p>
            </p:txBody>
          </p:sp>
          <p:sp>
            <p:nvSpPr>
              <p:cNvPr id="76" name="CaixaDeTexto 75">
                <a:extLst>
                  <a:ext uri="{FF2B5EF4-FFF2-40B4-BE49-F238E27FC236}">
                    <a16:creationId xmlns:a16="http://schemas.microsoft.com/office/drawing/2014/main" id="{1FD2335B-48C6-F073-D8CD-750F3A4795D4}"/>
                  </a:ext>
                </a:extLst>
              </p:cNvPr>
              <p:cNvSpPr txBox="1"/>
              <p:nvPr/>
            </p:nvSpPr>
            <p:spPr>
              <a:xfrm>
                <a:off x="7152813" y="1989145"/>
                <a:ext cx="957313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1100" b="1" dirty="0">
                    <a:solidFill>
                      <a:schemeClr val="accent5">
                        <a:lumMod val="50000"/>
                      </a:schemeClr>
                    </a:solidFill>
                  </a:rPr>
                  <a:t>Sem carência</a:t>
                </a:r>
              </a:p>
            </p:txBody>
          </p:sp>
        </p:grpSp>
        <p:grpSp>
          <p:nvGrpSpPr>
            <p:cNvPr id="77" name="Agrupar 76">
              <a:extLst>
                <a:ext uri="{FF2B5EF4-FFF2-40B4-BE49-F238E27FC236}">
                  <a16:creationId xmlns:a16="http://schemas.microsoft.com/office/drawing/2014/main" id="{0D362B5A-91B9-8121-C9CB-286BC451FA38}"/>
                </a:ext>
              </a:extLst>
            </p:cNvPr>
            <p:cNvGrpSpPr/>
            <p:nvPr/>
          </p:nvGrpSpPr>
          <p:grpSpPr>
            <a:xfrm>
              <a:off x="8462571" y="1253322"/>
              <a:ext cx="1384459" cy="1120674"/>
              <a:chOff x="8462571" y="1591747"/>
              <a:chExt cx="1384459" cy="1120674"/>
            </a:xfrm>
          </p:grpSpPr>
          <p:pic>
            <p:nvPicPr>
              <p:cNvPr id="78" name="Imagem 77" descr="Forma&#10;&#10;Descrição gerada automaticamente com confiança baixa">
                <a:extLst>
                  <a:ext uri="{FF2B5EF4-FFF2-40B4-BE49-F238E27FC236}">
                    <a16:creationId xmlns:a16="http://schemas.microsoft.com/office/drawing/2014/main" id="{59B81006-1AF0-F242-7821-78B8C37E50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977486" y="1591747"/>
                <a:ext cx="341154" cy="341154"/>
              </a:xfrm>
              <a:prstGeom prst="rect">
                <a:avLst/>
              </a:prstGeom>
            </p:spPr>
          </p:pic>
          <p:sp>
            <p:nvSpPr>
              <p:cNvPr id="79" name="CaixaDeTexto 78">
                <a:extLst>
                  <a:ext uri="{FF2B5EF4-FFF2-40B4-BE49-F238E27FC236}">
                    <a16:creationId xmlns:a16="http://schemas.microsoft.com/office/drawing/2014/main" id="{AB9AEC80-CB24-A1D6-7A5C-91FC28D91172}"/>
                  </a:ext>
                </a:extLst>
              </p:cNvPr>
              <p:cNvSpPr txBox="1"/>
              <p:nvPr/>
            </p:nvSpPr>
            <p:spPr>
              <a:xfrm>
                <a:off x="8462571" y="2250756"/>
                <a:ext cx="138445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pt-BR" sz="800" dirty="0">
                    <a:solidFill>
                      <a:srgbClr val="00B0F0"/>
                    </a:solidFill>
                    <a:latin typeface="Century Gothic" panose="020B0502020202020204" pitchFamily="34" charset="0"/>
                  </a:rPr>
                  <a:t>Cadastre-se e aproveite os descontos em produtos e serviços.</a:t>
                </a:r>
              </a:p>
            </p:txBody>
          </p:sp>
          <p:sp>
            <p:nvSpPr>
              <p:cNvPr id="80" name="CaixaDeTexto 79">
                <a:extLst>
                  <a:ext uri="{FF2B5EF4-FFF2-40B4-BE49-F238E27FC236}">
                    <a16:creationId xmlns:a16="http://schemas.microsoft.com/office/drawing/2014/main" id="{B5EC7E39-98E6-5AB6-FD16-C565A54B4215}"/>
                  </a:ext>
                </a:extLst>
              </p:cNvPr>
              <p:cNvSpPr txBox="1"/>
              <p:nvPr/>
            </p:nvSpPr>
            <p:spPr>
              <a:xfrm>
                <a:off x="8718866" y="1989145"/>
                <a:ext cx="784189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1100" b="1" dirty="0">
                    <a:solidFill>
                      <a:schemeClr val="accent5">
                        <a:lumMod val="50000"/>
                      </a:schemeClr>
                    </a:solidFill>
                  </a:rPr>
                  <a:t>Porto Plus</a:t>
                </a:r>
              </a:p>
            </p:txBody>
          </p:sp>
        </p:grpSp>
      </p:grpSp>
      <p:sp>
        <p:nvSpPr>
          <p:cNvPr id="82" name="CaixaDeTexto 81">
            <a:extLst>
              <a:ext uri="{FF2B5EF4-FFF2-40B4-BE49-F238E27FC236}">
                <a16:creationId xmlns:a16="http://schemas.microsoft.com/office/drawing/2014/main" id="{7B1D7D1B-26A3-EEDA-8CC1-78C318676318}"/>
              </a:ext>
            </a:extLst>
          </p:cNvPr>
          <p:cNvSpPr txBox="1"/>
          <p:nvPr/>
        </p:nvSpPr>
        <p:spPr>
          <a:xfrm>
            <a:off x="9641286" y="3202344"/>
            <a:ext cx="755664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entury Gothic" panose="020B0502020202020204" pitchFamily="34" charset="0"/>
              </a:rPr>
              <a:t>Para evitar prejuízos financeiros decorrentes desses eventos, é sugerido que se contrate um seguro de celular, especialmente da empresa Porto Seguro, que oferece diversos planos com assistência 24 horas, reembolso rápido e proteção contra danos acidentais, roubo e furto. A contratação é simples e pode ser feita online e parcelada em até 12 vezes sem juros, além de outros benefícios, como cobertura internacional e descontos em acessórios em lojas parceiras.</a:t>
            </a:r>
            <a:endParaRPr lang="pt-BR" dirty="0">
              <a:solidFill>
                <a:schemeClr val="tx1">
                  <a:lumMod val="50000"/>
                  <a:lumOff val="50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83" name="CaixaDeTexto 82">
            <a:extLst>
              <a:ext uri="{FF2B5EF4-FFF2-40B4-BE49-F238E27FC236}">
                <a16:creationId xmlns:a16="http://schemas.microsoft.com/office/drawing/2014/main" id="{8C326A69-363A-8576-1892-AB8003D295B8}"/>
              </a:ext>
            </a:extLst>
          </p:cNvPr>
          <p:cNvSpPr txBox="1"/>
          <p:nvPr/>
        </p:nvSpPr>
        <p:spPr>
          <a:xfrm>
            <a:off x="11103372" y="2734941"/>
            <a:ext cx="60945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pt-BR" b="1" i="0" dirty="0">
                <a:solidFill>
                  <a:srgbClr val="00B0F0"/>
                </a:solidFill>
                <a:effectLst/>
                <a:latin typeface="Century Gothic" panose="020B0502020202020204" pitchFamily="34" charset="0"/>
              </a:rPr>
              <a:t>Coberturas seguro porto para smartphones</a:t>
            </a:r>
          </a:p>
        </p:txBody>
      </p:sp>
      <p:sp>
        <p:nvSpPr>
          <p:cNvPr id="84" name="Retângulo: Cantos Arredondados 83">
            <a:extLst>
              <a:ext uri="{FF2B5EF4-FFF2-40B4-BE49-F238E27FC236}">
                <a16:creationId xmlns:a16="http://schemas.microsoft.com/office/drawing/2014/main" id="{7F7773A9-C324-C737-1628-B792B0155220}"/>
              </a:ext>
            </a:extLst>
          </p:cNvPr>
          <p:cNvSpPr/>
          <p:nvPr/>
        </p:nvSpPr>
        <p:spPr>
          <a:xfrm>
            <a:off x="4206791" y="800100"/>
            <a:ext cx="1244706" cy="1676399"/>
          </a:xfrm>
          <a:prstGeom prst="round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87" name="Conector reto 86">
            <a:extLst>
              <a:ext uri="{FF2B5EF4-FFF2-40B4-BE49-F238E27FC236}">
                <a16:creationId xmlns:a16="http://schemas.microsoft.com/office/drawing/2014/main" id="{2647BCA7-B23E-F015-EB2A-BFADEF95E344}"/>
              </a:ext>
            </a:extLst>
          </p:cNvPr>
          <p:cNvCxnSpPr>
            <a:cxnSpLocks/>
          </p:cNvCxnSpPr>
          <p:nvPr/>
        </p:nvCxnSpPr>
        <p:spPr>
          <a:xfrm flipH="1">
            <a:off x="9401882" y="3167773"/>
            <a:ext cx="7679618" cy="0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Imagem 7" descr="Homem andando de bicicleta&#10;&#10;Descrição gerada automaticamente">
            <a:extLst>
              <a:ext uri="{FF2B5EF4-FFF2-40B4-BE49-F238E27FC236}">
                <a16:creationId xmlns:a16="http://schemas.microsoft.com/office/drawing/2014/main" id="{969EA1F8-BE19-EF1A-F6BB-6C3F1BD21A8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16" t="4153" r="110"/>
          <a:stretch>
            <a:fillRect/>
          </a:stretch>
        </p:blipFill>
        <p:spPr>
          <a:xfrm>
            <a:off x="1142441" y="2872940"/>
            <a:ext cx="7327726" cy="5315202"/>
          </a:xfrm>
          <a:custGeom>
            <a:avLst/>
            <a:gdLst>
              <a:gd name="connsiteX0" fmla="*/ 185846 w 7327726"/>
              <a:gd name="connsiteY0" fmla="*/ 0 h 5323562"/>
              <a:gd name="connsiteX1" fmla="*/ 7141880 w 7327726"/>
              <a:gd name="connsiteY1" fmla="*/ 0 h 5323562"/>
              <a:gd name="connsiteX2" fmla="*/ 7327726 w 7327726"/>
              <a:gd name="connsiteY2" fmla="*/ 185846 h 5323562"/>
              <a:gd name="connsiteX3" fmla="*/ 7327726 w 7327726"/>
              <a:gd name="connsiteY3" fmla="*/ 5137716 h 5323562"/>
              <a:gd name="connsiteX4" fmla="*/ 7141880 w 7327726"/>
              <a:gd name="connsiteY4" fmla="*/ 5323562 h 5323562"/>
              <a:gd name="connsiteX5" fmla="*/ 185846 w 7327726"/>
              <a:gd name="connsiteY5" fmla="*/ 5323562 h 5323562"/>
              <a:gd name="connsiteX6" fmla="*/ 0 w 7327726"/>
              <a:gd name="connsiteY6" fmla="*/ 5137716 h 5323562"/>
              <a:gd name="connsiteX7" fmla="*/ 0 w 7327726"/>
              <a:gd name="connsiteY7" fmla="*/ 185846 h 5323562"/>
              <a:gd name="connsiteX8" fmla="*/ 185846 w 7327726"/>
              <a:gd name="connsiteY8" fmla="*/ 0 h 5323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327726" h="5323562">
                <a:moveTo>
                  <a:pt x="185846" y="0"/>
                </a:moveTo>
                <a:lnTo>
                  <a:pt x="7141880" y="0"/>
                </a:lnTo>
                <a:cubicBezTo>
                  <a:pt x="7244520" y="0"/>
                  <a:pt x="7327726" y="83206"/>
                  <a:pt x="7327726" y="185846"/>
                </a:cubicBezTo>
                <a:lnTo>
                  <a:pt x="7327726" y="5137716"/>
                </a:lnTo>
                <a:cubicBezTo>
                  <a:pt x="7327726" y="5240356"/>
                  <a:pt x="7244520" y="5323562"/>
                  <a:pt x="7141880" y="5323562"/>
                </a:cubicBezTo>
                <a:lnTo>
                  <a:pt x="185846" y="5323562"/>
                </a:lnTo>
                <a:cubicBezTo>
                  <a:pt x="83206" y="5323562"/>
                  <a:pt x="0" y="5240356"/>
                  <a:pt x="0" y="5137716"/>
                </a:cubicBezTo>
                <a:lnTo>
                  <a:pt x="0" y="185846"/>
                </a:lnTo>
                <a:cubicBezTo>
                  <a:pt x="0" y="83206"/>
                  <a:pt x="83206" y="0"/>
                  <a:pt x="185846" y="0"/>
                </a:cubicBez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9" name="Agrupar 8">
            <a:extLst>
              <a:ext uri="{FF2B5EF4-FFF2-40B4-BE49-F238E27FC236}">
                <a16:creationId xmlns:a16="http://schemas.microsoft.com/office/drawing/2014/main" id="{9BBB0F1D-0D6B-8C62-B357-89C3C80513DC}"/>
              </a:ext>
            </a:extLst>
          </p:cNvPr>
          <p:cNvGrpSpPr/>
          <p:nvPr/>
        </p:nvGrpSpPr>
        <p:grpSpPr>
          <a:xfrm>
            <a:off x="17219350" y="8622929"/>
            <a:ext cx="711848" cy="406388"/>
            <a:chOff x="16268700" y="3942611"/>
            <a:chExt cx="711848" cy="406388"/>
          </a:xfrm>
        </p:grpSpPr>
        <p:sp>
          <p:nvSpPr>
            <p:cNvPr id="10" name="Retângulo: Cantos Arredondados 9">
              <a:extLst>
                <a:ext uri="{FF2B5EF4-FFF2-40B4-BE49-F238E27FC236}">
                  <a16:creationId xmlns:a16="http://schemas.microsoft.com/office/drawing/2014/main" id="{6F2D91F2-16E7-C7F5-2454-66BC1658FDDE}"/>
                </a:ext>
              </a:extLst>
            </p:cNvPr>
            <p:cNvSpPr/>
            <p:nvPr/>
          </p:nvSpPr>
          <p:spPr>
            <a:xfrm>
              <a:off x="16268700" y="3942611"/>
              <a:ext cx="711848" cy="406388"/>
            </a:xfrm>
            <a:prstGeom prst="roundRect">
              <a:avLst/>
            </a:prstGeom>
            <a:solidFill>
              <a:srgbClr val="00B0F0"/>
            </a:solidFill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3" name="Gráfico 12" descr="Ciclismo com preenchimento sólido">
              <a:extLst>
                <a:ext uri="{FF2B5EF4-FFF2-40B4-BE49-F238E27FC236}">
                  <a16:creationId xmlns:a16="http://schemas.microsoft.com/office/drawing/2014/main" id="{4B32F87C-440E-4110-1C84-C027C6041A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6421430" y="3942611"/>
              <a:ext cx="406388" cy="4063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540530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Diagrama&#10;&#10;Descrição gerada automaticamente com confiança baixa">
            <a:extLst>
              <a:ext uri="{FF2B5EF4-FFF2-40B4-BE49-F238E27FC236}">
                <a16:creationId xmlns:a16="http://schemas.microsoft.com/office/drawing/2014/main" id="{A3FEA925-363A-58F6-A62F-E1AD800F12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93"/>
            <a:ext cx="18288000" cy="10286999"/>
          </a:xfrm>
          <a:prstGeom prst="rect">
            <a:avLst/>
          </a:prstGeom>
        </p:spPr>
      </p:pic>
      <p:grpSp>
        <p:nvGrpSpPr>
          <p:cNvPr id="12" name="Agrupar 11">
            <a:extLst>
              <a:ext uri="{FF2B5EF4-FFF2-40B4-BE49-F238E27FC236}">
                <a16:creationId xmlns:a16="http://schemas.microsoft.com/office/drawing/2014/main" id="{2C2458D1-202C-6E36-5094-FBD76E9AC47E}"/>
              </a:ext>
            </a:extLst>
          </p:cNvPr>
          <p:cNvGrpSpPr/>
          <p:nvPr/>
        </p:nvGrpSpPr>
        <p:grpSpPr>
          <a:xfrm>
            <a:off x="1411" y="0"/>
            <a:ext cx="18285178" cy="513567"/>
            <a:chOff x="1411" y="0"/>
            <a:chExt cx="18285178" cy="609506"/>
          </a:xfrm>
        </p:grpSpPr>
        <p:sp>
          <p:nvSpPr>
            <p:cNvPr id="4" name="Retângulo 3">
              <a:extLst>
                <a:ext uri="{FF2B5EF4-FFF2-40B4-BE49-F238E27FC236}">
                  <a16:creationId xmlns:a16="http://schemas.microsoft.com/office/drawing/2014/main" id="{39E567E7-5541-1B77-A1C1-4D2BC8EDC054}"/>
                </a:ext>
              </a:extLst>
            </p:cNvPr>
            <p:cNvSpPr/>
            <p:nvPr/>
          </p:nvSpPr>
          <p:spPr>
            <a:xfrm>
              <a:off x="1411" y="0"/>
              <a:ext cx="18285178" cy="6095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7199"/>
            </a:p>
          </p:txBody>
        </p:sp>
        <p:cxnSp>
          <p:nvCxnSpPr>
            <p:cNvPr id="6" name="Conector reto 5">
              <a:extLst>
                <a:ext uri="{FF2B5EF4-FFF2-40B4-BE49-F238E27FC236}">
                  <a16:creationId xmlns:a16="http://schemas.microsoft.com/office/drawing/2014/main" id="{76EFB1E2-281B-3CF4-4B19-C2821B40F30D}"/>
                </a:ext>
              </a:extLst>
            </p:cNvPr>
            <p:cNvCxnSpPr>
              <a:cxnSpLocks/>
            </p:cNvCxnSpPr>
            <p:nvPr/>
          </p:nvCxnSpPr>
          <p:spPr>
            <a:xfrm>
              <a:off x="1411" y="609506"/>
              <a:ext cx="18285178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Imagem 13">
            <a:extLst>
              <a:ext uri="{FF2B5EF4-FFF2-40B4-BE49-F238E27FC236}">
                <a16:creationId xmlns:a16="http://schemas.microsoft.com/office/drawing/2014/main" id="{B88D5160-35EC-938A-55C1-F505814E9C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65" y="117084"/>
            <a:ext cx="904762" cy="285714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AD3E2C44-F1EC-3687-85A5-48C2DA01548D}"/>
              </a:ext>
            </a:extLst>
          </p:cNvPr>
          <p:cNvSpPr txBox="1"/>
          <p:nvPr/>
        </p:nvSpPr>
        <p:spPr>
          <a:xfrm>
            <a:off x="1353512" y="118283"/>
            <a:ext cx="5934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>
                <a:latin typeface="Helvetica" panose="020B0604020202020204" pitchFamily="34" charset="0"/>
                <a:cs typeface="Helvetica" panose="020B0604020202020204" pitchFamily="34" charset="0"/>
              </a:rPr>
              <a:t>Home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2A3A6AD7-30E0-3D61-8CC1-A4A05427FC7A}"/>
              </a:ext>
            </a:extLst>
          </p:cNvPr>
          <p:cNvSpPr txBox="1"/>
          <p:nvPr/>
        </p:nvSpPr>
        <p:spPr>
          <a:xfrm>
            <a:off x="2326130" y="118282"/>
            <a:ext cx="6703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>
                <a:latin typeface="Helvetica" panose="020B0604020202020204" pitchFamily="34" charset="0"/>
                <a:cs typeface="Helvetica" panose="020B0604020202020204" pitchFamily="34" charset="0"/>
              </a:rPr>
              <a:t>Projeto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FBBB0FAB-7801-5630-154B-5142592DD11E}"/>
              </a:ext>
            </a:extLst>
          </p:cNvPr>
          <p:cNvSpPr txBox="1"/>
          <p:nvPr/>
        </p:nvSpPr>
        <p:spPr>
          <a:xfrm>
            <a:off x="3375692" y="116690"/>
            <a:ext cx="10358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>
                <a:latin typeface="Helvetica" panose="020B0604020202020204" pitchFamily="34" charset="0"/>
                <a:cs typeface="Helvetica" panose="020B0604020202020204" pitchFamily="34" charset="0"/>
              </a:rPr>
              <a:t>Cronograma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836B6B3D-C3BB-16B7-98C4-1C66DC813770}"/>
              </a:ext>
            </a:extLst>
          </p:cNvPr>
          <p:cNvSpPr txBox="1"/>
          <p:nvPr/>
        </p:nvSpPr>
        <p:spPr>
          <a:xfrm>
            <a:off x="4790739" y="116689"/>
            <a:ext cx="6607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>
                <a:latin typeface="Helvetica" panose="020B0604020202020204" pitchFamily="34" charset="0"/>
                <a:cs typeface="Helvetica" panose="020B0604020202020204" pitchFamily="34" charset="0"/>
              </a:rPr>
              <a:t>Equipe</a:t>
            </a:r>
          </a:p>
        </p:txBody>
      </p:sp>
      <p:pic>
        <p:nvPicPr>
          <p:cNvPr id="20" name="Imagem 19" descr="Forma&#10;&#10;Descrição gerada automaticamente com confiança baixa">
            <a:extLst>
              <a:ext uri="{FF2B5EF4-FFF2-40B4-BE49-F238E27FC236}">
                <a16:creationId xmlns:a16="http://schemas.microsoft.com/office/drawing/2014/main" id="{3F55B266-AB27-1AE1-C622-02F26AD20C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92699" y="116689"/>
            <a:ext cx="276999" cy="276999"/>
          </a:xfrm>
          <a:prstGeom prst="rect">
            <a:avLst/>
          </a:prstGeom>
        </p:spPr>
      </p:pic>
      <p:sp>
        <p:nvSpPr>
          <p:cNvPr id="21" name="Retângulo 20">
            <a:extLst>
              <a:ext uri="{FF2B5EF4-FFF2-40B4-BE49-F238E27FC236}">
                <a16:creationId xmlns:a16="http://schemas.microsoft.com/office/drawing/2014/main" id="{558B0632-017C-E9AA-5ED6-F91272FCFA95}"/>
              </a:ext>
            </a:extLst>
          </p:cNvPr>
          <p:cNvSpPr/>
          <p:nvPr/>
        </p:nvSpPr>
        <p:spPr>
          <a:xfrm>
            <a:off x="0" y="9173029"/>
            <a:ext cx="18288000" cy="111238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21950296-5979-5678-E338-66A96970310B}"/>
              </a:ext>
            </a:extLst>
          </p:cNvPr>
          <p:cNvSpPr txBox="1"/>
          <p:nvPr/>
        </p:nvSpPr>
        <p:spPr>
          <a:xfrm>
            <a:off x="282874" y="9326325"/>
            <a:ext cx="11208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Lorem</a:t>
            </a:r>
            <a:r>
              <a:rPr lang="pt-BR" sz="1200" b="1" dirty="0">
                <a:solidFill>
                  <a:schemeClr val="bg1"/>
                </a:solidFill>
                <a:latin typeface="Century Gothic" panose="020B0502020202020204" pitchFamily="34" charset="0"/>
              </a:rPr>
              <a:t> ipsum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94FFABA8-8F23-EC21-90CE-2CE1BD5F054C}"/>
              </a:ext>
            </a:extLst>
          </p:cNvPr>
          <p:cNvSpPr txBox="1"/>
          <p:nvPr/>
        </p:nvSpPr>
        <p:spPr>
          <a:xfrm>
            <a:off x="282874" y="9636094"/>
            <a:ext cx="36604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" b="0" i="0" dirty="0" err="1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Nulla</a:t>
            </a:r>
            <a:r>
              <a:rPr lang="pt-BR" sz="800" b="0" i="0" dirty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 in </a:t>
            </a:r>
            <a:r>
              <a:rPr lang="pt-BR" sz="800" b="0" i="0" dirty="0" err="1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dapibus</a:t>
            </a:r>
            <a:r>
              <a:rPr lang="pt-BR" sz="800" b="0" i="0" dirty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 nunc. Nunc </a:t>
            </a:r>
            <a:r>
              <a:rPr lang="pt-BR" sz="800" b="0" i="0" dirty="0" err="1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eget</a:t>
            </a:r>
            <a:r>
              <a:rPr lang="pt-BR" sz="800" b="0" i="0" dirty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 </a:t>
            </a:r>
            <a:r>
              <a:rPr lang="pt-BR" sz="800" b="0" i="0" dirty="0" err="1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nisl</a:t>
            </a:r>
            <a:r>
              <a:rPr lang="pt-BR" sz="800" b="0" i="0" dirty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 </a:t>
            </a:r>
            <a:r>
              <a:rPr lang="pt-BR" sz="800" b="0" i="0" dirty="0" err="1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vel</a:t>
            </a:r>
            <a:r>
              <a:rPr lang="pt-BR" sz="800" b="0" i="0" dirty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 </a:t>
            </a:r>
            <a:r>
              <a:rPr lang="pt-BR" sz="800" b="0" i="0" dirty="0" err="1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neque</a:t>
            </a:r>
            <a:r>
              <a:rPr lang="pt-BR" sz="800" b="0" i="0" dirty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 </a:t>
            </a:r>
            <a:r>
              <a:rPr lang="pt-BR" sz="800" b="0" i="0" dirty="0" err="1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rutrum</a:t>
            </a:r>
            <a:r>
              <a:rPr lang="pt-BR" sz="800" b="0" i="0" dirty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 </a:t>
            </a:r>
            <a:r>
              <a:rPr lang="pt-BR" sz="800" b="0" i="0" dirty="0" err="1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iaculis</a:t>
            </a:r>
            <a:r>
              <a:rPr lang="pt-BR" sz="800" b="0" i="0" dirty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. Nunc </a:t>
            </a:r>
            <a:r>
              <a:rPr lang="pt-BR" sz="800" b="0" i="0" dirty="0" err="1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facilisis</a:t>
            </a:r>
            <a:r>
              <a:rPr lang="pt-BR" sz="800" b="0" i="0" dirty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 </a:t>
            </a:r>
            <a:r>
              <a:rPr lang="pt-BR" sz="800" b="0" i="0" dirty="0" err="1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facilisis</a:t>
            </a:r>
            <a:r>
              <a:rPr lang="pt-BR" sz="800" b="0" i="0" dirty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 </a:t>
            </a:r>
            <a:r>
              <a:rPr lang="pt-BR" sz="800" b="0" i="0" dirty="0" err="1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iaculis</a:t>
            </a:r>
            <a:r>
              <a:rPr lang="pt-BR" sz="800" b="0" i="0" dirty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. </a:t>
            </a:r>
            <a:r>
              <a:rPr lang="pt-BR" sz="800" b="0" i="0" dirty="0" err="1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Class</a:t>
            </a:r>
            <a:r>
              <a:rPr lang="pt-BR" sz="800" b="0" i="0" dirty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 </a:t>
            </a:r>
            <a:r>
              <a:rPr lang="pt-BR" sz="800" b="0" i="0" dirty="0" err="1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aptent</a:t>
            </a:r>
            <a:r>
              <a:rPr lang="pt-BR" sz="800" b="0" i="0" dirty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 </a:t>
            </a:r>
            <a:r>
              <a:rPr lang="pt-BR" sz="800" b="0" i="0" dirty="0" err="1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taciti</a:t>
            </a:r>
            <a:r>
              <a:rPr lang="pt-BR" sz="800" b="0" i="0" dirty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 </a:t>
            </a:r>
            <a:r>
              <a:rPr lang="pt-BR" sz="800" b="0" i="0" dirty="0" err="1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sociosqu</a:t>
            </a:r>
            <a:r>
              <a:rPr lang="pt-BR" sz="800" b="0" i="0" dirty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 ad </a:t>
            </a:r>
            <a:r>
              <a:rPr lang="pt-BR" sz="800" b="0" i="0" dirty="0" err="1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litora</a:t>
            </a:r>
            <a:r>
              <a:rPr lang="pt-BR" sz="800" b="0" i="0" dirty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 </a:t>
            </a:r>
            <a:r>
              <a:rPr lang="pt-BR" sz="800" b="0" i="0" dirty="0" err="1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torquent</a:t>
            </a:r>
            <a:r>
              <a:rPr lang="pt-BR" sz="800" b="0" i="0" dirty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 per </a:t>
            </a:r>
            <a:r>
              <a:rPr lang="pt-BR" sz="800" b="0" i="0" dirty="0" err="1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conubia</a:t>
            </a:r>
            <a:r>
              <a:rPr lang="pt-BR" sz="800" b="0" i="0" dirty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 </a:t>
            </a:r>
            <a:r>
              <a:rPr lang="pt-BR" sz="800" b="0" i="0" dirty="0" err="1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nostra</a:t>
            </a:r>
            <a:r>
              <a:rPr lang="pt-BR" sz="800" b="0" i="0" dirty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, per </a:t>
            </a:r>
            <a:r>
              <a:rPr lang="pt-BR" sz="800" b="0" i="0" dirty="0" err="1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inceptos</a:t>
            </a:r>
            <a:r>
              <a:rPr lang="pt-BR" sz="800" b="0" i="0" dirty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 </a:t>
            </a:r>
            <a:r>
              <a:rPr lang="pt-BR" sz="800" b="0" i="0" dirty="0" err="1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himenaeos</a:t>
            </a:r>
            <a:r>
              <a:rPr lang="pt-BR" sz="800" b="0" i="0" dirty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.</a:t>
            </a:r>
            <a:endParaRPr lang="pt-BR" sz="8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91A1836E-013F-AAC6-3DAA-9C56BC364624}"/>
              </a:ext>
            </a:extLst>
          </p:cNvPr>
          <p:cNvSpPr txBox="1"/>
          <p:nvPr/>
        </p:nvSpPr>
        <p:spPr>
          <a:xfrm>
            <a:off x="5830684" y="125799"/>
            <a:ext cx="10967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>
                <a:latin typeface="Helvetica" panose="020B0604020202020204" pitchFamily="34" charset="0"/>
                <a:cs typeface="Helvetica" panose="020B0604020202020204" pitchFamily="34" charset="0"/>
              </a:rPr>
              <a:t>Fale conosco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FD52CE93-6208-425B-C0C8-951E28923034}"/>
              </a:ext>
            </a:extLst>
          </p:cNvPr>
          <p:cNvSpPr txBox="1"/>
          <p:nvPr/>
        </p:nvSpPr>
        <p:spPr>
          <a:xfrm>
            <a:off x="5921558" y="9323476"/>
            <a:ext cx="6110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Home</a:t>
            </a: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BA91F27F-C481-0054-1009-0BCDDDA7BCA6}"/>
              </a:ext>
            </a:extLst>
          </p:cNvPr>
          <p:cNvSpPr txBox="1"/>
          <p:nvPr/>
        </p:nvSpPr>
        <p:spPr>
          <a:xfrm>
            <a:off x="7111910" y="9323475"/>
            <a:ext cx="7152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Projeto</a:t>
            </a: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FFBD7838-84A3-4494-CCA8-8ACE61397718}"/>
              </a:ext>
            </a:extLst>
          </p:cNvPr>
          <p:cNvSpPr txBox="1"/>
          <p:nvPr/>
        </p:nvSpPr>
        <p:spPr>
          <a:xfrm>
            <a:off x="8379206" y="9321883"/>
            <a:ext cx="10983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Cronograma</a:t>
            </a: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2636A7A6-6ADC-62F8-E0BD-7E0CF89B557A}"/>
              </a:ext>
            </a:extLst>
          </p:cNvPr>
          <p:cNvSpPr txBox="1"/>
          <p:nvPr/>
        </p:nvSpPr>
        <p:spPr>
          <a:xfrm>
            <a:off x="10011987" y="9321882"/>
            <a:ext cx="6992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Equipe</a:t>
            </a: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75E06BF1-004E-B0D1-C0EB-09E33F39C633}"/>
              </a:ext>
            </a:extLst>
          </p:cNvPr>
          <p:cNvSpPr txBox="1"/>
          <p:nvPr/>
        </p:nvSpPr>
        <p:spPr>
          <a:xfrm>
            <a:off x="11269667" y="9330992"/>
            <a:ext cx="5795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F.A.Q</a:t>
            </a: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7E646AF2-DFA3-FADB-19E7-D46D85F6BE52}"/>
              </a:ext>
            </a:extLst>
          </p:cNvPr>
          <p:cNvSpPr txBox="1"/>
          <p:nvPr/>
        </p:nvSpPr>
        <p:spPr>
          <a:xfrm>
            <a:off x="11269667" y="9636622"/>
            <a:ext cx="10038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>
                <a:solidFill>
                  <a:schemeClr val="bg1"/>
                </a:solidFill>
                <a:latin typeface="Century Gothic" panose="020B0502020202020204" pitchFamily="34" charset="0"/>
              </a:rPr>
              <a:t>• Como acessar</a:t>
            </a:r>
          </a:p>
          <a:p>
            <a:r>
              <a:rPr lang="pt-BR" sz="800" dirty="0">
                <a:solidFill>
                  <a:schemeClr val="bg1"/>
                </a:solidFill>
                <a:latin typeface="Century Gothic" panose="020B0502020202020204" pitchFamily="34" charset="0"/>
              </a:rPr>
              <a:t>• </a:t>
            </a:r>
            <a:r>
              <a:rPr lang="pt-BR" sz="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Lorem</a:t>
            </a:r>
            <a:r>
              <a:rPr lang="pt-BR" sz="800" dirty="0">
                <a:solidFill>
                  <a:schemeClr val="bg1"/>
                </a:solidFill>
                <a:latin typeface="Century Gothic" panose="020B0502020202020204" pitchFamily="34" charset="0"/>
              </a:rPr>
              <a:t> Ipsum</a:t>
            </a:r>
          </a:p>
          <a:p>
            <a:r>
              <a:rPr lang="pt-BR" sz="800" dirty="0">
                <a:solidFill>
                  <a:schemeClr val="bg1"/>
                </a:solidFill>
                <a:latin typeface="Century Gothic" panose="020B0502020202020204" pitchFamily="34" charset="0"/>
              </a:rPr>
              <a:t>• </a:t>
            </a:r>
            <a:r>
              <a:rPr lang="pt-BR" sz="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Lorem</a:t>
            </a:r>
            <a:r>
              <a:rPr lang="pt-BR" sz="800" dirty="0">
                <a:solidFill>
                  <a:schemeClr val="bg1"/>
                </a:solidFill>
                <a:latin typeface="Century Gothic" panose="020B0502020202020204" pitchFamily="34" charset="0"/>
              </a:rPr>
              <a:t> Ipsum</a:t>
            </a: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7397894D-73E3-2781-492D-EAA278AE0A85}"/>
              </a:ext>
            </a:extLst>
          </p:cNvPr>
          <p:cNvSpPr txBox="1"/>
          <p:nvPr/>
        </p:nvSpPr>
        <p:spPr>
          <a:xfrm>
            <a:off x="10011987" y="9636093"/>
            <a:ext cx="10134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>
                <a:solidFill>
                  <a:schemeClr val="bg1"/>
                </a:solidFill>
                <a:latin typeface="Century Gothic" panose="020B0502020202020204" pitchFamily="34" charset="0"/>
              </a:rPr>
              <a:t>• A equipe</a:t>
            </a:r>
          </a:p>
          <a:p>
            <a:r>
              <a:rPr lang="pt-BR" sz="800" dirty="0">
                <a:solidFill>
                  <a:schemeClr val="bg1"/>
                </a:solidFill>
                <a:latin typeface="Century Gothic" panose="020B0502020202020204" pitchFamily="34" charset="0"/>
              </a:rPr>
              <a:t>• Perfil individual</a:t>
            </a:r>
          </a:p>
        </p:txBody>
      </p: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8D18BB59-519C-084B-CC09-6AFE5EE284B0}"/>
              </a:ext>
            </a:extLst>
          </p:cNvPr>
          <p:cNvSpPr txBox="1"/>
          <p:nvPr/>
        </p:nvSpPr>
        <p:spPr>
          <a:xfrm>
            <a:off x="8379206" y="9636093"/>
            <a:ext cx="8402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>
                <a:solidFill>
                  <a:schemeClr val="bg1"/>
                </a:solidFill>
                <a:latin typeface="Century Gothic" panose="020B0502020202020204" pitchFamily="34" charset="0"/>
              </a:rPr>
              <a:t>• Calendário</a:t>
            </a:r>
          </a:p>
          <a:p>
            <a:r>
              <a:rPr lang="pt-BR" sz="800" dirty="0">
                <a:solidFill>
                  <a:schemeClr val="bg1"/>
                </a:solidFill>
                <a:latin typeface="Century Gothic" panose="020B0502020202020204" pitchFamily="34" charset="0"/>
              </a:rPr>
              <a:t>• </a:t>
            </a:r>
            <a:r>
              <a:rPr lang="pt-BR" sz="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Trello</a:t>
            </a:r>
            <a:endParaRPr lang="pt-BR" sz="800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r>
              <a:rPr lang="pt-BR" sz="800" dirty="0">
                <a:solidFill>
                  <a:schemeClr val="bg1"/>
                </a:solidFill>
                <a:latin typeface="Century Gothic" panose="020B0502020202020204" pitchFamily="34" charset="0"/>
              </a:rPr>
              <a:t>• Entregas</a:t>
            </a:r>
          </a:p>
        </p:txBody>
      </p: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624B153D-DF6A-6139-046B-2F282A196821}"/>
              </a:ext>
            </a:extLst>
          </p:cNvPr>
          <p:cNvSpPr txBox="1"/>
          <p:nvPr/>
        </p:nvSpPr>
        <p:spPr>
          <a:xfrm>
            <a:off x="7111910" y="9637638"/>
            <a:ext cx="11592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>
                <a:solidFill>
                  <a:schemeClr val="bg1"/>
                </a:solidFill>
                <a:latin typeface="Century Gothic" panose="020B0502020202020204" pitchFamily="34" charset="0"/>
              </a:rPr>
              <a:t>• Sobre o case</a:t>
            </a:r>
          </a:p>
          <a:p>
            <a:r>
              <a:rPr lang="pt-BR" sz="800" dirty="0">
                <a:solidFill>
                  <a:schemeClr val="bg1"/>
                </a:solidFill>
                <a:latin typeface="Century Gothic" panose="020B0502020202020204" pitchFamily="34" charset="0"/>
              </a:rPr>
              <a:t>• Documentações</a:t>
            </a:r>
          </a:p>
          <a:p>
            <a:r>
              <a:rPr lang="pt-BR" sz="800" dirty="0">
                <a:solidFill>
                  <a:schemeClr val="bg1"/>
                </a:solidFill>
                <a:latin typeface="Century Gothic" panose="020B0502020202020204" pitchFamily="34" charset="0"/>
              </a:rPr>
              <a:t>• Solução</a:t>
            </a:r>
          </a:p>
        </p:txBody>
      </p:sp>
      <p:sp>
        <p:nvSpPr>
          <p:cNvPr id="54" name="Retângulo: Cantos Arredondados 53">
            <a:extLst>
              <a:ext uri="{FF2B5EF4-FFF2-40B4-BE49-F238E27FC236}">
                <a16:creationId xmlns:a16="http://schemas.microsoft.com/office/drawing/2014/main" id="{D62245C9-AC5A-4D85-5917-3A6AA8C22447}"/>
              </a:ext>
            </a:extLst>
          </p:cNvPr>
          <p:cNvSpPr/>
          <p:nvPr/>
        </p:nvSpPr>
        <p:spPr>
          <a:xfrm>
            <a:off x="2421838" y="356123"/>
            <a:ext cx="461837" cy="52528"/>
          </a:xfrm>
          <a:prstGeom prst="roundRect">
            <a:avLst>
              <a:gd name="adj" fmla="val 50000"/>
            </a:avLst>
          </a:prstGeom>
          <a:solidFill>
            <a:srgbClr val="74C3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81" name="Agrupar 80">
            <a:extLst>
              <a:ext uri="{FF2B5EF4-FFF2-40B4-BE49-F238E27FC236}">
                <a16:creationId xmlns:a16="http://schemas.microsoft.com/office/drawing/2014/main" id="{F1558D46-EF22-849F-9EAA-A4A57E1FA32E}"/>
              </a:ext>
            </a:extLst>
          </p:cNvPr>
          <p:cNvGrpSpPr/>
          <p:nvPr/>
        </p:nvGrpSpPr>
        <p:grpSpPr>
          <a:xfrm>
            <a:off x="1155835" y="961058"/>
            <a:ext cx="10403623" cy="1404549"/>
            <a:chOff x="902016" y="1215667"/>
            <a:chExt cx="10403623" cy="1404549"/>
          </a:xfrm>
        </p:grpSpPr>
        <p:grpSp>
          <p:nvGrpSpPr>
            <p:cNvPr id="46" name="Agrupar 45">
              <a:extLst>
                <a:ext uri="{FF2B5EF4-FFF2-40B4-BE49-F238E27FC236}">
                  <a16:creationId xmlns:a16="http://schemas.microsoft.com/office/drawing/2014/main" id="{501CCD68-E6D7-67F0-9191-35E827214721}"/>
                </a:ext>
              </a:extLst>
            </p:cNvPr>
            <p:cNvGrpSpPr/>
            <p:nvPr/>
          </p:nvGrpSpPr>
          <p:grpSpPr>
            <a:xfrm>
              <a:off x="10050622" y="1215667"/>
              <a:ext cx="1255017" cy="1158328"/>
              <a:chOff x="10050622" y="1554092"/>
              <a:chExt cx="1255017" cy="1158328"/>
            </a:xfrm>
          </p:grpSpPr>
          <p:pic>
            <p:nvPicPr>
              <p:cNvPr id="47" name="Imagem 46" descr="Forma&#10;&#10;Descrição gerada automaticamente com confiança baixa">
                <a:extLst>
                  <a:ext uri="{FF2B5EF4-FFF2-40B4-BE49-F238E27FC236}">
                    <a16:creationId xmlns:a16="http://schemas.microsoft.com/office/drawing/2014/main" id="{C36ABF57-5A33-8B3E-8024-7AAACF7412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470744" y="1554092"/>
                <a:ext cx="378809" cy="378809"/>
              </a:xfrm>
              <a:prstGeom prst="rect">
                <a:avLst/>
              </a:prstGeom>
            </p:spPr>
          </p:pic>
          <p:sp>
            <p:nvSpPr>
              <p:cNvPr id="55" name="CaixaDeTexto 54">
                <a:extLst>
                  <a:ext uri="{FF2B5EF4-FFF2-40B4-BE49-F238E27FC236}">
                    <a16:creationId xmlns:a16="http://schemas.microsoft.com/office/drawing/2014/main" id="{E0B468D8-D170-BB93-3DFE-1C2987920170}"/>
                  </a:ext>
                </a:extLst>
              </p:cNvPr>
              <p:cNvSpPr txBox="1"/>
              <p:nvPr/>
            </p:nvSpPr>
            <p:spPr>
              <a:xfrm>
                <a:off x="10050622" y="2250755"/>
                <a:ext cx="125501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pt-BR" sz="800" dirty="0">
                    <a:solidFill>
                      <a:srgbClr val="00B0F0"/>
                    </a:solidFill>
                    <a:latin typeface="Century Gothic" panose="020B0502020202020204" pitchFamily="34" charset="0"/>
                  </a:rPr>
                  <a:t>Atendimento digital 24h para você registrar ocorrências.</a:t>
                </a:r>
              </a:p>
            </p:txBody>
          </p:sp>
          <p:sp>
            <p:nvSpPr>
              <p:cNvPr id="56" name="CaixaDeTexto 55">
                <a:extLst>
                  <a:ext uri="{FF2B5EF4-FFF2-40B4-BE49-F238E27FC236}">
                    <a16:creationId xmlns:a16="http://schemas.microsoft.com/office/drawing/2014/main" id="{A99B4E26-F976-FD8A-BB55-4C40AD2E20D5}"/>
                  </a:ext>
                </a:extLst>
              </p:cNvPr>
              <p:cNvSpPr txBox="1"/>
              <p:nvPr/>
            </p:nvSpPr>
            <p:spPr>
              <a:xfrm>
                <a:off x="10164207" y="1989145"/>
                <a:ext cx="1027845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1100" b="1" dirty="0">
                    <a:solidFill>
                      <a:schemeClr val="accent5">
                        <a:lumMod val="50000"/>
                      </a:schemeClr>
                    </a:solidFill>
                  </a:rPr>
                  <a:t>Sinistro online</a:t>
                </a:r>
              </a:p>
            </p:txBody>
          </p:sp>
        </p:grpSp>
        <p:grpSp>
          <p:nvGrpSpPr>
            <p:cNvPr id="57" name="Agrupar 56">
              <a:extLst>
                <a:ext uri="{FF2B5EF4-FFF2-40B4-BE49-F238E27FC236}">
                  <a16:creationId xmlns:a16="http://schemas.microsoft.com/office/drawing/2014/main" id="{A0FD5D29-CFA7-47EA-3DD3-25109665571C}"/>
                </a:ext>
              </a:extLst>
            </p:cNvPr>
            <p:cNvGrpSpPr/>
            <p:nvPr/>
          </p:nvGrpSpPr>
          <p:grpSpPr>
            <a:xfrm>
              <a:off x="902016" y="1230501"/>
              <a:ext cx="1255017" cy="1266606"/>
              <a:chOff x="902016" y="1568926"/>
              <a:chExt cx="1255017" cy="1266606"/>
            </a:xfrm>
          </p:grpSpPr>
          <p:pic>
            <p:nvPicPr>
              <p:cNvPr id="58" name="Imagem 57" descr="Forma&#10;&#10;Descrição gerada automaticamente com confiança baixa">
                <a:extLst>
                  <a:ext uri="{FF2B5EF4-FFF2-40B4-BE49-F238E27FC236}">
                    <a16:creationId xmlns:a16="http://schemas.microsoft.com/office/drawing/2014/main" id="{006AB06C-616F-313C-8152-01E7DBEA4D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47538" y="1568926"/>
                <a:ext cx="363975" cy="363975"/>
              </a:xfrm>
              <a:prstGeom prst="rect">
                <a:avLst/>
              </a:prstGeom>
            </p:spPr>
          </p:pic>
          <p:sp>
            <p:nvSpPr>
              <p:cNvPr id="59" name="CaixaDeTexto 58">
                <a:extLst>
                  <a:ext uri="{FF2B5EF4-FFF2-40B4-BE49-F238E27FC236}">
                    <a16:creationId xmlns:a16="http://schemas.microsoft.com/office/drawing/2014/main" id="{C981F96F-10DC-EAC7-82B2-467EAC63AB75}"/>
                  </a:ext>
                </a:extLst>
              </p:cNvPr>
              <p:cNvSpPr txBox="1"/>
              <p:nvPr/>
            </p:nvSpPr>
            <p:spPr>
              <a:xfrm>
                <a:off x="902016" y="2250757"/>
                <a:ext cx="1255017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pt-BR" sz="800" dirty="0">
                    <a:solidFill>
                      <a:srgbClr val="00B0F0"/>
                    </a:solidFill>
                    <a:latin typeface="Century Gothic" panose="020B0502020202020204" pitchFamily="34" charset="0"/>
                  </a:rPr>
                  <a:t>Proteja seu celular com até 2 anos de uso a partir da data da compra.</a:t>
                </a:r>
              </a:p>
            </p:txBody>
          </p:sp>
          <p:sp>
            <p:nvSpPr>
              <p:cNvPr id="60" name="CaixaDeTexto 59">
                <a:extLst>
                  <a:ext uri="{FF2B5EF4-FFF2-40B4-BE49-F238E27FC236}">
                    <a16:creationId xmlns:a16="http://schemas.microsoft.com/office/drawing/2014/main" id="{DE338D36-B6DD-DEE1-89EF-1AE628CE6149}"/>
                  </a:ext>
                </a:extLst>
              </p:cNvPr>
              <p:cNvSpPr txBox="1"/>
              <p:nvPr/>
            </p:nvSpPr>
            <p:spPr>
              <a:xfrm>
                <a:off x="999948" y="1989145"/>
                <a:ext cx="1061509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1100" b="1" dirty="0">
                    <a:solidFill>
                      <a:schemeClr val="accent5">
                        <a:lumMod val="50000"/>
                      </a:schemeClr>
                    </a:solidFill>
                  </a:rPr>
                  <a:t>Novo ou usado</a:t>
                </a:r>
              </a:p>
            </p:txBody>
          </p:sp>
        </p:grpSp>
        <p:grpSp>
          <p:nvGrpSpPr>
            <p:cNvPr id="61" name="Agrupar 60">
              <a:extLst>
                <a:ext uri="{FF2B5EF4-FFF2-40B4-BE49-F238E27FC236}">
                  <a16:creationId xmlns:a16="http://schemas.microsoft.com/office/drawing/2014/main" id="{1D374A1C-176E-91DC-139E-3C12DC977557}"/>
                </a:ext>
              </a:extLst>
            </p:cNvPr>
            <p:cNvGrpSpPr/>
            <p:nvPr/>
          </p:nvGrpSpPr>
          <p:grpSpPr>
            <a:xfrm>
              <a:off x="2381553" y="1267756"/>
              <a:ext cx="1333978" cy="1106240"/>
              <a:chOff x="2381553" y="1606181"/>
              <a:chExt cx="1333978" cy="1106240"/>
            </a:xfrm>
          </p:grpSpPr>
          <p:pic>
            <p:nvPicPr>
              <p:cNvPr id="62" name="Imagem 61" descr="Forma&#10;&#10;Descrição gerada automaticamente com confiança baixa">
                <a:extLst>
                  <a:ext uri="{FF2B5EF4-FFF2-40B4-BE49-F238E27FC236}">
                    <a16:creationId xmlns:a16="http://schemas.microsoft.com/office/drawing/2014/main" id="{4D257599-786C-859A-BB6B-AACA7AA329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89495" y="1606181"/>
                <a:ext cx="326720" cy="326720"/>
              </a:xfrm>
              <a:prstGeom prst="rect">
                <a:avLst/>
              </a:prstGeom>
            </p:spPr>
          </p:pic>
          <p:sp>
            <p:nvSpPr>
              <p:cNvPr id="63" name="CaixaDeTexto 62">
                <a:extLst>
                  <a:ext uri="{FF2B5EF4-FFF2-40B4-BE49-F238E27FC236}">
                    <a16:creationId xmlns:a16="http://schemas.microsoft.com/office/drawing/2014/main" id="{21C354F2-1E42-1019-BA28-690F61FEC031}"/>
                  </a:ext>
                </a:extLst>
              </p:cNvPr>
              <p:cNvSpPr txBox="1"/>
              <p:nvPr/>
            </p:nvSpPr>
            <p:spPr>
              <a:xfrm>
                <a:off x="2381553" y="2250756"/>
                <a:ext cx="133397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pt-BR" sz="800" dirty="0">
                    <a:solidFill>
                      <a:srgbClr val="00B0F0"/>
                    </a:solidFill>
                    <a:latin typeface="Century Gothic" panose="020B0502020202020204" pitchFamily="34" charset="0"/>
                  </a:rPr>
                  <a:t>Cobertura de danos por quebra acidental do seu smartphone.</a:t>
                </a:r>
              </a:p>
            </p:txBody>
          </p:sp>
          <p:sp>
            <p:nvSpPr>
              <p:cNvPr id="64" name="CaixaDeTexto 63">
                <a:extLst>
                  <a:ext uri="{FF2B5EF4-FFF2-40B4-BE49-F238E27FC236}">
                    <a16:creationId xmlns:a16="http://schemas.microsoft.com/office/drawing/2014/main" id="{A64FA116-0E2E-0C0B-4FA4-44F119BE7D55}"/>
                  </a:ext>
                </a:extLst>
              </p:cNvPr>
              <p:cNvSpPr txBox="1"/>
              <p:nvPr/>
            </p:nvSpPr>
            <p:spPr>
              <a:xfrm>
                <a:off x="2432808" y="1989145"/>
                <a:ext cx="1282723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1100" b="1" dirty="0">
                    <a:solidFill>
                      <a:schemeClr val="accent5">
                        <a:lumMod val="50000"/>
                      </a:schemeClr>
                    </a:solidFill>
                  </a:rPr>
                  <a:t>Danos no aparelho</a:t>
                </a:r>
              </a:p>
            </p:txBody>
          </p:sp>
        </p:grpSp>
        <p:grpSp>
          <p:nvGrpSpPr>
            <p:cNvPr id="65" name="Agrupar 64">
              <a:extLst>
                <a:ext uri="{FF2B5EF4-FFF2-40B4-BE49-F238E27FC236}">
                  <a16:creationId xmlns:a16="http://schemas.microsoft.com/office/drawing/2014/main" id="{85E52642-9A72-E694-47DC-70F34A516E22}"/>
                </a:ext>
              </a:extLst>
            </p:cNvPr>
            <p:cNvGrpSpPr/>
            <p:nvPr/>
          </p:nvGrpSpPr>
          <p:grpSpPr>
            <a:xfrm>
              <a:off x="3948676" y="1253322"/>
              <a:ext cx="1255017" cy="1366894"/>
              <a:chOff x="3948676" y="1591747"/>
              <a:chExt cx="1255017" cy="1366894"/>
            </a:xfrm>
          </p:grpSpPr>
          <p:pic>
            <p:nvPicPr>
              <p:cNvPr id="66" name="Imagem 65" descr="Forma&#10;&#10;Descrição gerada automaticamente com confiança baixa">
                <a:extLst>
                  <a:ext uri="{FF2B5EF4-FFF2-40B4-BE49-F238E27FC236}">
                    <a16:creationId xmlns:a16="http://schemas.microsoft.com/office/drawing/2014/main" id="{762FE31E-9B3F-A46C-78BC-8843D09920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94197" y="1591747"/>
                <a:ext cx="341154" cy="341154"/>
              </a:xfrm>
              <a:prstGeom prst="rect">
                <a:avLst/>
              </a:prstGeom>
            </p:spPr>
          </p:pic>
          <p:sp>
            <p:nvSpPr>
              <p:cNvPr id="67" name="CaixaDeTexto 66">
                <a:extLst>
                  <a:ext uri="{FF2B5EF4-FFF2-40B4-BE49-F238E27FC236}">
                    <a16:creationId xmlns:a16="http://schemas.microsoft.com/office/drawing/2014/main" id="{8D944A65-E380-891F-E0B8-376B5F2CC4E9}"/>
                  </a:ext>
                </a:extLst>
              </p:cNvPr>
              <p:cNvSpPr txBox="1"/>
              <p:nvPr/>
            </p:nvSpPr>
            <p:spPr>
              <a:xfrm>
                <a:off x="3948676" y="2250755"/>
                <a:ext cx="1255017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pt-BR" sz="800" dirty="0">
                    <a:solidFill>
                      <a:srgbClr val="00B0F0"/>
                    </a:solidFill>
                    <a:latin typeface="Century Gothic" panose="020B0502020202020204" pitchFamily="34" charset="0"/>
                  </a:rPr>
                  <a:t>Segurança e tranquilidade em sua viagem para qualquer lugar do mundo.</a:t>
                </a:r>
              </a:p>
            </p:txBody>
          </p:sp>
          <p:sp>
            <p:nvSpPr>
              <p:cNvPr id="68" name="CaixaDeTexto 67">
                <a:extLst>
                  <a:ext uri="{FF2B5EF4-FFF2-40B4-BE49-F238E27FC236}">
                    <a16:creationId xmlns:a16="http://schemas.microsoft.com/office/drawing/2014/main" id="{3648B7CA-D6D6-BD61-5BEA-EED4E7A5CFA0}"/>
                  </a:ext>
                </a:extLst>
              </p:cNvPr>
              <p:cNvSpPr txBox="1"/>
              <p:nvPr/>
            </p:nvSpPr>
            <p:spPr>
              <a:xfrm>
                <a:off x="4226392" y="1989145"/>
                <a:ext cx="691215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1100" b="1" dirty="0">
                    <a:solidFill>
                      <a:schemeClr val="accent5">
                        <a:lumMod val="50000"/>
                      </a:schemeClr>
                    </a:solidFill>
                  </a:rPr>
                  <a:t>Garantia</a:t>
                </a:r>
              </a:p>
            </p:txBody>
          </p:sp>
        </p:grpSp>
        <p:grpSp>
          <p:nvGrpSpPr>
            <p:cNvPr id="69" name="Agrupar 68">
              <a:extLst>
                <a:ext uri="{FF2B5EF4-FFF2-40B4-BE49-F238E27FC236}">
                  <a16:creationId xmlns:a16="http://schemas.microsoft.com/office/drawing/2014/main" id="{D52947F4-3E6E-F7B6-D03E-4B7EA691FA57}"/>
                </a:ext>
              </a:extLst>
            </p:cNvPr>
            <p:cNvGrpSpPr/>
            <p:nvPr/>
          </p:nvGrpSpPr>
          <p:grpSpPr>
            <a:xfrm>
              <a:off x="5404779" y="1253322"/>
              <a:ext cx="1431802" cy="1120673"/>
              <a:chOff x="5404779" y="1591747"/>
              <a:chExt cx="1431802" cy="1120673"/>
            </a:xfrm>
          </p:grpSpPr>
          <p:pic>
            <p:nvPicPr>
              <p:cNvPr id="70" name="Imagem 69" descr="Forma&#10;&#10;Descrição gerada automaticamente com confiança baixa">
                <a:extLst>
                  <a:ext uri="{FF2B5EF4-FFF2-40B4-BE49-F238E27FC236}">
                    <a16:creationId xmlns:a16="http://schemas.microsoft.com/office/drawing/2014/main" id="{B837DE70-5115-2716-146C-98F38D4764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13334" y="1591747"/>
                <a:ext cx="341154" cy="341154"/>
              </a:xfrm>
              <a:prstGeom prst="rect">
                <a:avLst/>
              </a:prstGeom>
            </p:spPr>
          </p:pic>
          <p:sp>
            <p:nvSpPr>
              <p:cNvPr id="71" name="CaixaDeTexto 70">
                <a:extLst>
                  <a:ext uri="{FF2B5EF4-FFF2-40B4-BE49-F238E27FC236}">
                    <a16:creationId xmlns:a16="http://schemas.microsoft.com/office/drawing/2014/main" id="{C39285F3-81B7-39F6-EE5D-E182C2503074}"/>
                  </a:ext>
                </a:extLst>
              </p:cNvPr>
              <p:cNvSpPr txBox="1"/>
              <p:nvPr/>
            </p:nvSpPr>
            <p:spPr>
              <a:xfrm>
                <a:off x="5472006" y="2250755"/>
                <a:ext cx="125501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pt-BR" sz="800" dirty="0">
                    <a:solidFill>
                      <a:srgbClr val="00B0F0"/>
                    </a:solidFill>
                    <a:latin typeface="Century Gothic" panose="020B0502020202020204" pitchFamily="34" charset="0"/>
                  </a:rPr>
                  <a:t>Parcelamento em até 12x sem juros no cartão de crédito.</a:t>
                </a:r>
              </a:p>
            </p:txBody>
          </p:sp>
          <p:sp>
            <p:nvSpPr>
              <p:cNvPr id="72" name="CaixaDeTexto 71">
                <a:extLst>
                  <a:ext uri="{FF2B5EF4-FFF2-40B4-BE49-F238E27FC236}">
                    <a16:creationId xmlns:a16="http://schemas.microsoft.com/office/drawing/2014/main" id="{B075A5E7-95C5-13AD-1FE1-7D80E6FABEC1}"/>
                  </a:ext>
                </a:extLst>
              </p:cNvPr>
              <p:cNvSpPr txBox="1"/>
              <p:nvPr/>
            </p:nvSpPr>
            <p:spPr>
              <a:xfrm>
                <a:off x="5404779" y="1989893"/>
                <a:ext cx="1431802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1100" b="1" dirty="0">
                    <a:solidFill>
                      <a:schemeClr val="accent5">
                        <a:lumMod val="50000"/>
                      </a:schemeClr>
                    </a:solidFill>
                  </a:rPr>
                  <a:t>Pagamento facilitado</a:t>
                </a:r>
              </a:p>
            </p:txBody>
          </p:sp>
        </p:grpSp>
        <p:grpSp>
          <p:nvGrpSpPr>
            <p:cNvPr id="73" name="Agrupar 72">
              <a:extLst>
                <a:ext uri="{FF2B5EF4-FFF2-40B4-BE49-F238E27FC236}">
                  <a16:creationId xmlns:a16="http://schemas.microsoft.com/office/drawing/2014/main" id="{B0C32F09-415B-FDF3-F395-02D3367E3CF8}"/>
                </a:ext>
              </a:extLst>
            </p:cNvPr>
            <p:cNvGrpSpPr/>
            <p:nvPr/>
          </p:nvGrpSpPr>
          <p:grpSpPr>
            <a:xfrm>
              <a:off x="7003962" y="1253322"/>
              <a:ext cx="1255017" cy="1120675"/>
              <a:chOff x="7003962" y="1591747"/>
              <a:chExt cx="1255017" cy="1120675"/>
            </a:xfrm>
          </p:grpSpPr>
          <p:pic>
            <p:nvPicPr>
              <p:cNvPr id="74" name="Imagem 73" descr="Forma&#10;&#10;Descrição gerada automaticamente com confiança baixa">
                <a:extLst>
                  <a:ext uri="{FF2B5EF4-FFF2-40B4-BE49-F238E27FC236}">
                    <a16:creationId xmlns:a16="http://schemas.microsoft.com/office/drawing/2014/main" id="{EDDED5DC-DEF9-14EF-8E99-1B55124556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32471" y="1591747"/>
                <a:ext cx="341154" cy="341154"/>
              </a:xfrm>
              <a:prstGeom prst="rect">
                <a:avLst/>
              </a:prstGeom>
            </p:spPr>
          </p:pic>
          <p:sp>
            <p:nvSpPr>
              <p:cNvPr id="75" name="CaixaDeTexto 74">
                <a:extLst>
                  <a:ext uri="{FF2B5EF4-FFF2-40B4-BE49-F238E27FC236}">
                    <a16:creationId xmlns:a16="http://schemas.microsoft.com/office/drawing/2014/main" id="{C52F4125-19DA-1822-6A18-B5408095BBB7}"/>
                  </a:ext>
                </a:extLst>
              </p:cNvPr>
              <p:cNvSpPr txBox="1"/>
              <p:nvPr/>
            </p:nvSpPr>
            <p:spPr>
              <a:xfrm>
                <a:off x="7003962" y="2250757"/>
                <a:ext cx="125501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pt-BR" sz="800" dirty="0">
                    <a:solidFill>
                      <a:srgbClr val="00B0F0"/>
                    </a:solidFill>
                    <a:latin typeface="Century Gothic" panose="020B0502020202020204" pitchFamily="34" charset="0"/>
                  </a:rPr>
                  <a:t>Proteção imediata após contratar o seguro.</a:t>
                </a:r>
              </a:p>
            </p:txBody>
          </p:sp>
          <p:sp>
            <p:nvSpPr>
              <p:cNvPr id="76" name="CaixaDeTexto 75">
                <a:extLst>
                  <a:ext uri="{FF2B5EF4-FFF2-40B4-BE49-F238E27FC236}">
                    <a16:creationId xmlns:a16="http://schemas.microsoft.com/office/drawing/2014/main" id="{1FD2335B-48C6-F073-D8CD-750F3A4795D4}"/>
                  </a:ext>
                </a:extLst>
              </p:cNvPr>
              <p:cNvSpPr txBox="1"/>
              <p:nvPr/>
            </p:nvSpPr>
            <p:spPr>
              <a:xfrm>
                <a:off x="7152813" y="1989145"/>
                <a:ext cx="957313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1100" b="1" dirty="0">
                    <a:solidFill>
                      <a:schemeClr val="accent5">
                        <a:lumMod val="50000"/>
                      </a:schemeClr>
                    </a:solidFill>
                  </a:rPr>
                  <a:t>Sem carência</a:t>
                </a:r>
              </a:p>
            </p:txBody>
          </p:sp>
        </p:grpSp>
        <p:grpSp>
          <p:nvGrpSpPr>
            <p:cNvPr id="77" name="Agrupar 76">
              <a:extLst>
                <a:ext uri="{FF2B5EF4-FFF2-40B4-BE49-F238E27FC236}">
                  <a16:creationId xmlns:a16="http://schemas.microsoft.com/office/drawing/2014/main" id="{0D362B5A-91B9-8121-C9CB-286BC451FA38}"/>
                </a:ext>
              </a:extLst>
            </p:cNvPr>
            <p:cNvGrpSpPr/>
            <p:nvPr/>
          </p:nvGrpSpPr>
          <p:grpSpPr>
            <a:xfrm>
              <a:off x="8462571" y="1253322"/>
              <a:ext cx="1384459" cy="1120674"/>
              <a:chOff x="8462571" y="1591747"/>
              <a:chExt cx="1384459" cy="1120674"/>
            </a:xfrm>
          </p:grpSpPr>
          <p:pic>
            <p:nvPicPr>
              <p:cNvPr id="78" name="Imagem 77" descr="Forma&#10;&#10;Descrição gerada automaticamente com confiança baixa">
                <a:extLst>
                  <a:ext uri="{FF2B5EF4-FFF2-40B4-BE49-F238E27FC236}">
                    <a16:creationId xmlns:a16="http://schemas.microsoft.com/office/drawing/2014/main" id="{59B81006-1AF0-F242-7821-78B8C37E50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977486" y="1591747"/>
                <a:ext cx="341154" cy="341154"/>
              </a:xfrm>
              <a:prstGeom prst="rect">
                <a:avLst/>
              </a:prstGeom>
            </p:spPr>
          </p:pic>
          <p:sp>
            <p:nvSpPr>
              <p:cNvPr id="79" name="CaixaDeTexto 78">
                <a:extLst>
                  <a:ext uri="{FF2B5EF4-FFF2-40B4-BE49-F238E27FC236}">
                    <a16:creationId xmlns:a16="http://schemas.microsoft.com/office/drawing/2014/main" id="{AB9AEC80-CB24-A1D6-7A5C-91FC28D91172}"/>
                  </a:ext>
                </a:extLst>
              </p:cNvPr>
              <p:cNvSpPr txBox="1"/>
              <p:nvPr/>
            </p:nvSpPr>
            <p:spPr>
              <a:xfrm>
                <a:off x="8462571" y="2250756"/>
                <a:ext cx="138445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pt-BR" sz="800" dirty="0">
                    <a:solidFill>
                      <a:srgbClr val="00B0F0"/>
                    </a:solidFill>
                    <a:latin typeface="Century Gothic" panose="020B0502020202020204" pitchFamily="34" charset="0"/>
                  </a:rPr>
                  <a:t>Cadastre-se e aproveite os descontos em produtos e serviços.</a:t>
                </a:r>
              </a:p>
            </p:txBody>
          </p:sp>
          <p:sp>
            <p:nvSpPr>
              <p:cNvPr id="80" name="CaixaDeTexto 79">
                <a:extLst>
                  <a:ext uri="{FF2B5EF4-FFF2-40B4-BE49-F238E27FC236}">
                    <a16:creationId xmlns:a16="http://schemas.microsoft.com/office/drawing/2014/main" id="{B5EC7E39-98E6-5AB6-FD16-C565A54B4215}"/>
                  </a:ext>
                </a:extLst>
              </p:cNvPr>
              <p:cNvSpPr txBox="1"/>
              <p:nvPr/>
            </p:nvSpPr>
            <p:spPr>
              <a:xfrm>
                <a:off x="8718866" y="1989145"/>
                <a:ext cx="784189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1100" b="1" dirty="0">
                    <a:solidFill>
                      <a:schemeClr val="accent5">
                        <a:lumMod val="50000"/>
                      </a:schemeClr>
                    </a:solidFill>
                  </a:rPr>
                  <a:t>Porto Plus</a:t>
                </a:r>
              </a:p>
            </p:txBody>
          </p:sp>
        </p:grpSp>
      </p:grpSp>
      <p:sp>
        <p:nvSpPr>
          <p:cNvPr id="82" name="CaixaDeTexto 81">
            <a:extLst>
              <a:ext uri="{FF2B5EF4-FFF2-40B4-BE49-F238E27FC236}">
                <a16:creationId xmlns:a16="http://schemas.microsoft.com/office/drawing/2014/main" id="{7B1D7D1B-26A3-EEDA-8CC1-78C318676318}"/>
              </a:ext>
            </a:extLst>
          </p:cNvPr>
          <p:cNvSpPr txBox="1"/>
          <p:nvPr/>
        </p:nvSpPr>
        <p:spPr>
          <a:xfrm>
            <a:off x="9641286" y="3202344"/>
            <a:ext cx="755664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entury Gothic" panose="020B0502020202020204" pitchFamily="34" charset="0"/>
              </a:rPr>
              <a:t>Para evitar prejuízos financeiros decorrentes desses eventos, é sugerido que se contrate um seguro de celular, especialmente da empresa Porto Seguro, que oferece diversos planos com assistência 24 horas, reembolso rápido e proteção contra danos acidentais, roubo e furto. A contratação é simples e pode ser feita online e parcelada em até 12 vezes sem juros, além de outros benefícios, como cobertura internacional e descontos em acessórios em lojas parceiras.</a:t>
            </a:r>
            <a:endParaRPr lang="pt-BR" dirty="0">
              <a:solidFill>
                <a:schemeClr val="tx1">
                  <a:lumMod val="50000"/>
                  <a:lumOff val="50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83" name="CaixaDeTexto 82">
            <a:extLst>
              <a:ext uri="{FF2B5EF4-FFF2-40B4-BE49-F238E27FC236}">
                <a16:creationId xmlns:a16="http://schemas.microsoft.com/office/drawing/2014/main" id="{8C326A69-363A-8576-1892-AB8003D295B8}"/>
              </a:ext>
            </a:extLst>
          </p:cNvPr>
          <p:cNvSpPr txBox="1"/>
          <p:nvPr/>
        </p:nvSpPr>
        <p:spPr>
          <a:xfrm>
            <a:off x="11103372" y="2734941"/>
            <a:ext cx="60945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pt-BR" b="1" i="0" dirty="0">
                <a:solidFill>
                  <a:srgbClr val="00B0F0"/>
                </a:solidFill>
                <a:effectLst/>
                <a:latin typeface="Century Gothic" panose="020B0502020202020204" pitchFamily="34" charset="0"/>
              </a:rPr>
              <a:t>Coberturas seguro porto para smartphones</a:t>
            </a:r>
          </a:p>
        </p:txBody>
      </p:sp>
      <p:sp>
        <p:nvSpPr>
          <p:cNvPr id="84" name="Retângulo: Cantos Arredondados 83">
            <a:extLst>
              <a:ext uri="{FF2B5EF4-FFF2-40B4-BE49-F238E27FC236}">
                <a16:creationId xmlns:a16="http://schemas.microsoft.com/office/drawing/2014/main" id="{7F7773A9-C324-C737-1628-B792B0155220}"/>
              </a:ext>
            </a:extLst>
          </p:cNvPr>
          <p:cNvSpPr/>
          <p:nvPr/>
        </p:nvSpPr>
        <p:spPr>
          <a:xfrm>
            <a:off x="5692775" y="800100"/>
            <a:ext cx="1369882" cy="1676399"/>
          </a:xfrm>
          <a:prstGeom prst="round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87" name="Conector reto 86">
            <a:extLst>
              <a:ext uri="{FF2B5EF4-FFF2-40B4-BE49-F238E27FC236}">
                <a16:creationId xmlns:a16="http://schemas.microsoft.com/office/drawing/2014/main" id="{2647BCA7-B23E-F015-EB2A-BFADEF95E344}"/>
              </a:ext>
            </a:extLst>
          </p:cNvPr>
          <p:cNvCxnSpPr>
            <a:cxnSpLocks/>
          </p:cNvCxnSpPr>
          <p:nvPr/>
        </p:nvCxnSpPr>
        <p:spPr>
          <a:xfrm flipH="1">
            <a:off x="9401882" y="3167773"/>
            <a:ext cx="7679618" cy="0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Imagem 9" descr="Mulher andando de bicicleta&#10;&#10;Descrição gerada automaticamente">
            <a:extLst>
              <a:ext uri="{FF2B5EF4-FFF2-40B4-BE49-F238E27FC236}">
                <a16:creationId xmlns:a16="http://schemas.microsoft.com/office/drawing/2014/main" id="{8A6D2003-62C9-C61E-9CA6-094531400E5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" t="646" r="9395" b="884"/>
          <a:stretch>
            <a:fillRect/>
          </a:stretch>
        </p:blipFill>
        <p:spPr>
          <a:xfrm>
            <a:off x="1142441" y="2872940"/>
            <a:ext cx="7327726" cy="5315202"/>
          </a:xfrm>
          <a:custGeom>
            <a:avLst/>
            <a:gdLst>
              <a:gd name="connsiteX0" fmla="*/ 185846 w 7327726"/>
              <a:gd name="connsiteY0" fmla="*/ 0 h 5323562"/>
              <a:gd name="connsiteX1" fmla="*/ 7141880 w 7327726"/>
              <a:gd name="connsiteY1" fmla="*/ 0 h 5323562"/>
              <a:gd name="connsiteX2" fmla="*/ 7327726 w 7327726"/>
              <a:gd name="connsiteY2" fmla="*/ 185846 h 5323562"/>
              <a:gd name="connsiteX3" fmla="*/ 7327726 w 7327726"/>
              <a:gd name="connsiteY3" fmla="*/ 5137716 h 5323562"/>
              <a:gd name="connsiteX4" fmla="*/ 7141880 w 7327726"/>
              <a:gd name="connsiteY4" fmla="*/ 5323562 h 5323562"/>
              <a:gd name="connsiteX5" fmla="*/ 185846 w 7327726"/>
              <a:gd name="connsiteY5" fmla="*/ 5323562 h 5323562"/>
              <a:gd name="connsiteX6" fmla="*/ 0 w 7327726"/>
              <a:gd name="connsiteY6" fmla="*/ 5137716 h 5323562"/>
              <a:gd name="connsiteX7" fmla="*/ 0 w 7327726"/>
              <a:gd name="connsiteY7" fmla="*/ 185846 h 5323562"/>
              <a:gd name="connsiteX8" fmla="*/ 185846 w 7327726"/>
              <a:gd name="connsiteY8" fmla="*/ 0 h 5323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327726" h="5323562">
                <a:moveTo>
                  <a:pt x="185846" y="0"/>
                </a:moveTo>
                <a:lnTo>
                  <a:pt x="7141880" y="0"/>
                </a:lnTo>
                <a:cubicBezTo>
                  <a:pt x="7244520" y="0"/>
                  <a:pt x="7327726" y="83206"/>
                  <a:pt x="7327726" y="185846"/>
                </a:cubicBezTo>
                <a:lnTo>
                  <a:pt x="7327726" y="5137716"/>
                </a:lnTo>
                <a:cubicBezTo>
                  <a:pt x="7327726" y="5240356"/>
                  <a:pt x="7244520" y="5323562"/>
                  <a:pt x="7141880" y="5323562"/>
                </a:cubicBezTo>
                <a:lnTo>
                  <a:pt x="185846" y="5323562"/>
                </a:lnTo>
                <a:cubicBezTo>
                  <a:pt x="83206" y="5323562"/>
                  <a:pt x="0" y="5240356"/>
                  <a:pt x="0" y="5137716"/>
                </a:cubicBezTo>
                <a:lnTo>
                  <a:pt x="0" y="185846"/>
                </a:lnTo>
                <a:cubicBezTo>
                  <a:pt x="0" y="83206"/>
                  <a:pt x="83206" y="0"/>
                  <a:pt x="185846" y="0"/>
                </a:cubicBez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3" name="Agrupar 12">
            <a:extLst>
              <a:ext uri="{FF2B5EF4-FFF2-40B4-BE49-F238E27FC236}">
                <a16:creationId xmlns:a16="http://schemas.microsoft.com/office/drawing/2014/main" id="{24ABD8A4-3312-F08D-A4BB-C69CB8C94057}"/>
              </a:ext>
            </a:extLst>
          </p:cNvPr>
          <p:cNvGrpSpPr/>
          <p:nvPr/>
        </p:nvGrpSpPr>
        <p:grpSpPr>
          <a:xfrm>
            <a:off x="17219350" y="8622929"/>
            <a:ext cx="711848" cy="406388"/>
            <a:chOff x="16268700" y="3942611"/>
            <a:chExt cx="711848" cy="406388"/>
          </a:xfrm>
        </p:grpSpPr>
        <p:sp>
          <p:nvSpPr>
            <p:cNvPr id="19" name="Retângulo: Cantos Arredondados 18">
              <a:extLst>
                <a:ext uri="{FF2B5EF4-FFF2-40B4-BE49-F238E27FC236}">
                  <a16:creationId xmlns:a16="http://schemas.microsoft.com/office/drawing/2014/main" id="{136DCAF1-5778-6A07-2BA4-A4E92BDAFC27}"/>
                </a:ext>
              </a:extLst>
            </p:cNvPr>
            <p:cNvSpPr/>
            <p:nvPr/>
          </p:nvSpPr>
          <p:spPr>
            <a:xfrm>
              <a:off x="16268700" y="3942611"/>
              <a:ext cx="711848" cy="406388"/>
            </a:xfrm>
            <a:prstGeom prst="roundRect">
              <a:avLst/>
            </a:prstGeom>
            <a:solidFill>
              <a:srgbClr val="00B0F0"/>
            </a:solidFill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25" name="Gráfico 24" descr="Ciclismo com preenchimento sólido">
              <a:extLst>
                <a:ext uri="{FF2B5EF4-FFF2-40B4-BE49-F238E27FC236}">
                  <a16:creationId xmlns:a16="http://schemas.microsoft.com/office/drawing/2014/main" id="{45D3FE9C-B74A-EEAD-DA72-D29185C71EF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6421430" y="3942611"/>
              <a:ext cx="406388" cy="4063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311647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Diagrama&#10;&#10;Descrição gerada automaticamente com confiança baixa">
            <a:extLst>
              <a:ext uri="{FF2B5EF4-FFF2-40B4-BE49-F238E27FC236}">
                <a16:creationId xmlns:a16="http://schemas.microsoft.com/office/drawing/2014/main" id="{A3FEA925-363A-58F6-A62F-E1AD800F12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93"/>
            <a:ext cx="18288000" cy="10286999"/>
          </a:xfrm>
          <a:prstGeom prst="rect">
            <a:avLst/>
          </a:prstGeom>
        </p:spPr>
      </p:pic>
      <p:grpSp>
        <p:nvGrpSpPr>
          <p:cNvPr id="12" name="Agrupar 11">
            <a:extLst>
              <a:ext uri="{FF2B5EF4-FFF2-40B4-BE49-F238E27FC236}">
                <a16:creationId xmlns:a16="http://schemas.microsoft.com/office/drawing/2014/main" id="{2C2458D1-202C-6E36-5094-FBD76E9AC47E}"/>
              </a:ext>
            </a:extLst>
          </p:cNvPr>
          <p:cNvGrpSpPr/>
          <p:nvPr/>
        </p:nvGrpSpPr>
        <p:grpSpPr>
          <a:xfrm>
            <a:off x="1411" y="0"/>
            <a:ext cx="18285178" cy="513567"/>
            <a:chOff x="1411" y="0"/>
            <a:chExt cx="18285178" cy="609506"/>
          </a:xfrm>
        </p:grpSpPr>
        <p:sp>
          <p:nvSpPr>
            <p:cNvPr id="4" name="Retângulo 3">
              <a:extLst>
                <a:ext uri="{FF2B5EF4-FFF2-40B4-BE49-F238E27FC236}">
                  <a16:creationId xmlns:a16="http://schemas.microsoft.com/office/drawing/2014/main" id="{39E567E7-5541-1B77-A1C1-4D2BC8EDC054}"/>
                </a:ext>
              </a:extLst>
            </p:cNvPr>
            <p:cNvSpPr/>
            <p:nvPr/>
          </p:nvSpPr>
          <p:spPr>
            <a:xfrm>
              <a:off x="1411" y="0"/>
              <a:ext cx="18285178" cy="6095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7199"/>
            </a:p>
          </p:txBody>
        </p:sp>
        <p:cxnSp>
          <p:nvCxnSpPr>
            <p:cNvPr id="6" name="Conector reto 5">
              <a:extLst>
                <a:ext uri="{FF2B5EF4-FFF2-40B4-BE49-F238E27FC236}">
                  <a16:creationId xmlns:a16="http://schemas.microsoft.com/office/drawing/2014/main" id="{76EFB1E2-281B-3CF4-4B19-C2821B40F30D}"/>
                </a:ext>
              </a:extLst>
            </p:cNvPr>
            <p:cNvCxnSpPr>
              <a:cxnSpLocks/>
            </p:cNvCxnSpPr>
            <p:nvPr/>
          </p:nvCxnSpPr>
          <p:spPr>
            <a:xfrm>
              <a:off x="1411" y="609506"/>
              <a:ext cx="18285178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Imagem 13">
            <a:extLst>
              <a:ext uri="{FF2B5EF4-FFF2-40B4-BE49-F238E27FC236}">
                <a16:creationId xmlns:a16="http://schemas.microsoft.com/office/drawing/2014/main" id="{B88D5160-35EC-938A-55C1-F505814E9C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65" y="117084"/>
            <a:ext cx="904762" cy="285714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AD3E2C44-F1EC-3687-85A5-48C2DA01548D}"/>
              </a:ext>
            </a:extLst>
          </p:cNvPr>
          <p:cNvSpPr txBox="1"/>
          <p:nvPr/>
        </p:nvSpPr>
        <p:spPr>
          <a:xfrm>
            <a:off x="1353512" y="118283"/>
            <a:ext cx="5934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>
                <a:latin typeface="Helvetica" panose="020B0604020202020204" pitchFamily="34" charset="0"/>
                <a:cs typeface="Helvetica" panose="020B0604020202020204" pitchFamily="34" charset="0"/>
              </a:rPr>
              <a:t>Home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2A3A6AD7-30E0-3D61-8CC1-A4A05427FC7A}"/>
              </a:ext>
            </a:extLst>
          </p:cNvPr>
          <p:cNvSpPr txBox="1"/>
          <p:nvPr/>
        </p:nvSpPr>
        <p:spPr>
          <a:xfrm>
            <a:off x="2326130" y="118282"/>
            <a:ext cx="6703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>
                <a:latin typeface="Helvetica" panose="020B0604020202020204" pitchFamily="34" charset="0"/>
                <a:cs typeface="Helvetica" panose="020B0604020202020204" pitchFamily="34" charset="0"/>
              </a:rPr>
              <a:t>Projeto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FBBB0FAB-7801-5630-154B-5142592DD11E}"/>
              </a:ext>
            </a:extLst>
          </p:cNvPr>
          <p:cNvSpPr txBox="1"/>
          <p:nvPr/>
        </p:nvSpPr>
        <p:spPr>
          <a:xfrm>
            <a:off x="3375692" y="116690"/>
            <a:ext cx="10358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>
                <a:latin typeface="Helvetica" panose="020B0604020202020204" pitchFamily="34" charset="0"/>
                <a:cs typeface="Helvetica" panose="020B0604020202020204" pitchFamily="34" charset="0"/>
              </a:rPr>
              <a:t>Cronograma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836B6B3D-C3BB-16B7-98C4-1C66DC813770}"/>
              </a:ext>
            </a:extLst>
          </p:cNvPr>
          <p:cNvSpPr txBox="1"/>
          <p:nvPr/>
        </p:nvSpPr>
        <p:spPr>
          <a:xfrm>
            <a:off x="4790739" y="116689"/>
            <a:ext cx="6607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>
                <a:latin typeface="Helvetica" panose="020B0604020202020204" pitchFamily="34" charset="0"/>
                <a:cs typeface="Helvetica" panose="020B0604020202020204" pitchFamily="34" charset="0"/>
              </a:rPr>
              <a:t>Equipe</a:t>
            </a:r>
          </a:p>
        </p:txBody>
      </p:sp>
      <p:pic>
        <p:nvPicPr>
          <p:cNvPr id="20" name="Imagem 19" descr="Forma&#10;&#10;Descrição gerada automaticamente com confiança baixa">
            <a:extLst>
              <a:ext uri="{FF2B5EF4-FFF2-40B4-BE49-F238E27FC236}">
                <a16:creationId xmlns:a16="http://schemas.microsoft.com/office/drawing/2014/main" id="{3F55B266-AB27-1AE1-C622-02F26AD20C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92699" y="116689"/>
            <a:ext cx="276999" cy="276999"/>
          </a:xfrm>
          <a:prstGeom prst="rect">
            <a:avLst/>
          </a:prstGeom>
        </p:spPr>
      </p:pic>
      <p:sp>
        <p:nvSpPr>
          <p:cNvPr id="21" name="Retângulo 20">
            <a:extLst>
              <a:ext uri="{FF2B5EF4-FFF2-40B4-BE49-F238E27FC236}">
                <a16:creationId xmlns:a16="http://schemas.microsoft.com/office/drawing/2014/main" id="{558B0632-017C-E9AA-5ED6-F91272FCFA95}"/>
              </a:ext>
            </a:extLst>
          </p:cNvPr>
          <p:cNvSpPr/>
          <p:nvPr/>
        </p:nvSpPr>
        <p:spPr>
          <a:xfrm>
            <a:off x="0" y="9173029"/>
            <a:ext cx="18288000" cy="111238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21950296-5979-5678-E338-66A96970310B}"/>
              </a:ext>
            </a:extLst>
          </p:cNvPr>
          <p:cNvSpPr txBox="1"/>
          <p:nvPr/>
        </p:nvSpPr>
        <p:spPr>
          <a:xfrm>
            <a:off x="282874" y="9326325"/>
            <a:ext cx="11208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Lorem</a:t>
            </a:r>
            <a:r>
              <a:rPr lang="pt-BR" sz="1200" b="1" dirty="0">
                <a:solidFill>
                  <a:schemeClr val="bg1"/>
                </a:solidFill>
                <a:latin typeface="Century Gothic" panose="020B0502020202020204" pitchFamily="34" charset="0"/>
              </a:rPr>
              <a:t> ipsum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94FFABA8-8F23-EC21-90CE-2CE1BD5F054C}"/>
              </a:ext>
            </a:extLst>
          </p:cNvPr>
          <p:cNvSpPr txBox="1"/>
          <p:nvPr/>
        </p:nvSpPr>
        <p:spPr>
          <a:xfrm>
            <a:off x="282874" y="9636094"/>
            <a:ext cx="36604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" b="0" i="0" dirty="0" err="1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Nulla</a:t>
            </a:r>
            <a:r>
              <a:rPr lang="pt-BR" sz="800" b="0" i="0" dirty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 in </a:t>
            </a:r>
            <a:r>
              <a:rPr lang="pt-BR" sz="800" b="0" i="0" dirty="0" err="1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dapibus</a:t>
            </a:r>
            <a:r>
              <a:rPr lang="pt-BR" sz="800" b="0" i="0" dirty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 nunc. Nunc </a:t>
            </a:r>
            <a:r>
              <a:rPr lang="pt-BR" sz="800" b="0" i="0" dirty="0" err="1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eget</a:t>
            </a:r>
            <a:r>
              <a:rPr lang="pt-BR" sz="800" b="0" i="0" dirty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 </a:t>
            </a:r>
            <a:r>
              <a:rPr lang="pt-BR" sz="800" b="0" i="0" dirty="0" err="1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nisl</a:t>
            </a:r>
            <a:r>
              <a:rPr lang="pt-BR" sz="800" b="0" i="0" dirty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 </a:t>
            </a:r>
            <a:r>
              <a:rPr lang="pt-BR" sz="800" b="0" i="0" dirty="0" err="1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vel</a:t>
            </a:r>
            <a:r>
              <a:rPr lang="pt-BR" sz="800" b="0" i="0" dirty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 </a:t>
            </a:r>
            <a:r>
              <a:rPr lang="pt-BR" sz="800" b="0" i="0" dirty="0" err="1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neque</a:t>
            </a:r>
            <a:r>
              <a:rPr lang="pt-BR" sz="800" b="0" i="0" dirty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 </a:t>
            </a:r>
            <a:r>
              <a:rPr lang="pt-BR" sz="800" b="0" i="0" dirty="0" err="1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rutrum</a:t>
            </a:r>
            <a:r>
              <a:rPr lang="pt-BR" sz="800" b="0" i="0" dirty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 </a:t>
            </a:r>
            <a:r>
              <a:rPr lang="pt-BR" sz="800" b="0" i="0" dirty="0" err="1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iaculis</a:t>
            </a:r>
            <a:r>
              <a:rPr lang="pt-BR" sz="800" b="0" i="0" dirty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. Nunc </a:t>
            </a:r>
            <a:r>
              <a:rPr lang="pt-BR" sz="800" b="0" i="0" dirty="0" err="1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facilisis</a:t>
            </a:r>
            <a:r>
              <a:rPr lang="pt-BR" sz="800" b="0" i="0" dirty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 </a:t>
            </a:r>
            <a:r>
              <a:rPr lang="pt-BR" sz="800" b="0" i="0" dirty="0" err="1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facilisis</a:t>
            </a:r>
            <a:r>
              <a:rPr lang="pt-BR" sz="800" b="0" i="0" dirty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 </a:t>
            </a:r>
            <a:r>
              <a:rPr lang="pt-BR" sz="800" b="0" i="0" dirty="0" err="1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iaculis</a:t>
            </a:r>
            <a:r>
              <a:rPr lang="pt-BR" sz="800" b="0" i="0" dirty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. </a:t>
            </a:r>
            <a:r>
              <a:rPr lang="pt-BR" sz="800" b="0" i="0" dirty="0" err="1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Class</a:t>
            </a:r>
            <a:r>
              <a:rPr lang="pt-BR" sz="800" b="0" i="0" dirty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 </a:t>
            </a:r>
            <a:r>
              <a:rPr lang="pt-BR" sz="800" b="0" i="0" dirty="0" err="1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aptent</a:t>
            </a:r>
            <a:r>
              <a:rPr lang="pt-BR" sz="800" b="0" i="0" dirty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 </a:t>
            </a:r>
            <a:r>
              <a:rPr lang="pt-BR" sz="800" b="0" i="0" dirty="0" err="1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taciti</a:t>
            </a:r>
            <a:r>
              <a:rPr lang="pt-BR" sz="800" b="0" i="0" dirty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 </a:t>
            </a:r>
            <a:r>
              <a:rPr lang="pt-BR" sz="800" b="0" i="0" dirty="0" err="1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sociosqu</a:t>
            </a:r>
            <a:r>
              <a:rPr lang="pt-BR" sz="800" b="0" i="0" dirty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 ad </a:t>
            </a:r>
            <a:r>
              <a:rPr lang="pt-BR" sz="800" b="0" i="0" dirty="0" err="1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litora</a:t>
            </a:r>
            <a:r>
              <a:rPr lang="pt-BR" sz="800" b="0" i="0" dirty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 </a:t>
            </a:r>
            <a:r>
              <a:rPr lang="pt-BR" sz="800" b="0" i="0" dirty="0" err="1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torquent</a:t>
            </a:r>
            <a:r>
              <a:rPr lang="pt-BR" sz="800" b="0" i="0" dirty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 per </a:t>
            </a:r>
            <a:r>
              <a:rPr lang="pt-BR" sz="800" b="0" i="0" dirty="0" err="1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conubia</a:t>
            </a:r>
            <a:r>
              <a:rPr lang="pt-BR" sz="800" b="0" i="0" dirty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 </a:t>
            </a:r>
            <a:r>
              <a:rPr lang="pt-BR" sz="800" b="0" i="0" dirty="0" err="1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nostra</a:t>
            </a:r>
            <a:r>
              <a:rPr lang="pt-BR" sz="800" b="0" i="0" dirty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, per </a:t>
            </a:r>
            <a:r>
              <a:rPr lang="pt-BR" sz="800" b="0" i="0" dirty="0" err="1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inceptos</a:t>
            </a:r>
            <a:r>
              <a:rPr lang="pt-BR" sz="800" b="0" i="0" dirty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 </a:t>
            </a:r>
            <a:r>
              <a:rPr lang="pt-BR" sz="800" b="0" i="0" dirty="0" err="1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himenaeos</a:t>
            </a:r>
            <a:r>
              <a:rPr lang="pt-BR" sz="800" b="0" i="0" dirty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.</a:t>
            </a:r>
            <a:endParaRPr lang="pt-BR" sz="8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91A1836E-013F-AAC6-3DAA-9C56BC364624}"/>
              </a:ext>
            </a:extLst>
          </p:cNvPr>
          <p:cNvSpPr txBox="1"/>
          <p:nvPr/>
        </p:nvSpPr>
        <p:spPr>
          <a:xfrm>
            <a:off x="5830684" y="125799"/>
            <a:ext cx="10967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>
                <a:latin typeface="Helvetica" panose="020B0604020202020204" pitchFamily="34" charset="0"/>
                <a:cs typeface="Helvetica" panose="020B0604020202020204" pitchFamily="34" charset="0"/>
              </a:rPr>
              <a:t>Fale conosco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FD52CE93-6208-425B-C0C8-951E28923034}"/>
              </a:ext>
            </a:extLst>
          </p:cNvPr>
          <p:cNvSpPr txBox="1"/>
          <p:nvPr/>
        </p:nvSpPr>
        <p:spPr>
          <a:xfrm>
            <a:off x="5921558" y="9323476"/>
            <a:ext cx="6110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Home</a:t>
            </a: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BA91F27F-C481-0054-1009-0BCDDDA7BCA6}"/>
              </a:ext>
            </a:extLst>
          </p:cNvPr>
          <p:cNvSpPr txBox="1"/>
          <p:nvPr/>
        </p:nvSpPr>
        <p:spPr>
          <a:xfrm>
            <a:off x="7111910" y="9323475"/>
            <a:ext cx="7152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Projeto</a:t>
            </a: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FFBD7838-84A3-4494-CCA8-8ACE61397718}"/>
              </a:ext>
            </a:extLst>
          </p:cNvPr>
          <p:cNvSpPr txBox="1"/>
          <p:nvPr/>
        </p:nvSpPr>
        <p:spPr>
          <a:xfrm>
            <a:off x="8379206" y="9321883"/>
            <a:ext cx="10983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Cronograma</a:t>
            </a: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2636A7A6-6ADC-62F8-E0BD-7E0CF89B557A}"/>
              </a:ext>
            </a:extLst>
          </p:cNvPr>
          <p:cNvSpPr txBox="1"/>
          <p:nvPr/>
        </p:nvSpPr>
        <p:spPr>
          <a:xfrm>
            <a:off x="10011987" y="9321882"/>
            <a:ext cx="6992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Equipe</a:t>
            </a: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75E06BF1-004E-B0D1-C0EB-09E33F39C633}"/>
              </a:ext>
            </a:extLst>
          </p:cNvPr>
          <p:cNvSpPr txBox="1"/>
          <p:nvPr/>
        </p:nvSpPr>
        <p:spPr>
          <a:xfrm>
            <a:off x="11269667" y="9330992"/>
            <a:ext cx="5795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F.A.Q</a:t>
            </a: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7E646AF2-DFA3-FADB-19E7-D46D85F6BE52}"/>
              </a:ext>
            </a:extLst>
          </p:cNvPr>
          <p:cNvSpPr txBox="1"/>
          <p:nvPr/>
        </p:nvSpPr>
        <p:spPr>
          <a:xfrm>
            <a:off x="11269667" y="9636622"/>
            <a:ext cx="10038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>
                <a:solidFill>
                  <a:schemeClr val="bg1"/>
                </a:solidFill>
                <a:latin typeface="Century Gothic" panose="020B0502020202020204" pitchFamily="34" charset="0"/>
              </a:rPr>
              <a:t>• Como acessar</a:t>
            </a:r>
          </a:p>
          <a:p>
            <a:r>
              <a:rPr lang="pt-BR" sz="800" dirty="0">
                <a:solidFill>
                  <a:schemeClr val="bg1"/>
                </a:solidFill>
                <a:latin typeface="Century Gothic" panose="020B0502020202020204" pitchFamily="34" charset="0"/>
              </a:rPr>
              <a:t>• </a:t>
            </a:r>
            <a:r>
              <a:rPr lang="pt-BR" sz="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Lorem</a:t>
            </a:r>
            <a:r>
              <a:rPr lang="pt-BR" sz="800" dirty="0">
                <a:solidFill>
                  <a:schemeClr val="bg1"/>
                </a:solidFill>
                <a:latin typeface="Century Gothic" panose="020B0502020202020204" pitchFamily="34" charset="0"/>
              </a:rPr>
              <a:t> Ipsum</a:t>
            </a:r>
          </a:p>
          <a:p>
            <a:r>
              <a:rPr lang="pt-BR" sz="800" dirty="0">
                <a:solidFill>
                  <a:schemeClr val="bg1"/>
                </a:solidFill>
                <a:latin typeface="Century Gothic" panose="020B0502020202020204" pitchFamily="34" charset="0"/>
              </a:rPr>
              <a:t>• </a:t>
            </a:r>
            <a:r>
              <a:rPr lang="pt-BR" sz="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Lorem</a:t>
            </a:r>
            <a:r>
              <a:rPr lang="pt-BR" sz="800" dirty="0">
                <a:solidFill>
                  <a:schemeClr val="bg1"/>
                </a:solidFill>
                <a:latin typeface="Century Gothic" panose="020B0502020202020204" pitchFamily="34" charset="0"/>
              </a:rPr>
              <a:t> Ipsum</a:t>
            </a: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7397894D-73E3-2781-492D-EAA278AE0A85}"/>
              </a:ext>
            </a:extLst>
          </p:cNvPr>
          <p:cNvSpPr txBox="1"/>
          <p:nvPr/>
        </p:nvSpPr>
        <p:spPr>
          <a:xfrm>
            <a:off x="10011987" y="9636093"/>
            <a:ext cx="10134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>
                <a:solidFill>
                  <a:schemeClr val="bg1"/>
                </a:solidFill>
                <a:latin typeface="Century Gothic" panose="020B0502020202020204" pitchFamily="34" charset="0"/>
              </a:rPr>
              <a:t>• A equipe</a:t>
            </a:r>
          </a:p>
          <a:p>
            <a:r>
              <a:rPr lang="pt-BR" sz="800" dirty="0">
                <a:solidFill>
                  <a:schemeClr val="bg1"/>
                </a:solidFill>
                <a:latin typeface="Century Gothic" panose="020B0502020202020204" pitchFamily="34" charset="0"/>
              </a:rPr>
              <a:t>• Perfil individual</a:t>
            </a:r>
          </a:p>
        </p:txBody>
      </p: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8D18BB59-519C-084B-CC09-6AFE5EE284B0}"/>
              </a:ext>
            </a:extLst>
          </p:cNvPr>
          <p:cNvSpPr txBox="1"/>
          <p:nvPr/>
        </p:nvSpPr>
        <p:spPr>
          <a:xfrm>
            <a:off x="8379206" y="9636093"/>
            <a:ext cx="8402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>
                <a:solidFill>
                  <a:schemeClr val="bg1"/>
                </a:solidFill>
                <a:latin typeface="Century Gothic" panose="020B0502020202020204" pitchFamily="34" charset="0"/>
              </a:rPr>
              <a:t>• Calendário</a:t>
            </a:r>
          </a:p>
          <a:p>
            <a:r>
              <a:rPr lang="pt-BR" sz="800" dirty="0">
                <a:solidFill>
                  <a:schemeClr val="bg1"/>
                </a:solidFill>
                <a:latin typeface="Century Gothic" panose="020B0502020202020204" pitchFamily="34" charset="0"/>
              </a:rPr>
              <a:t>• </a:t>
            </a:r>
            <a:r>
              <a:rPr lang="pt-BR" sz="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Trello</a:t>
            </a:r>
            <a:endParaRPr lang="pt-BR" sz="800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r>
              <a:rPr lang="pt-BR" sz="800" dirty="0">
                <a:solidFill>
                  <a:schemeClr val="bg1"/>
                </a:solidFill>
                <a:latin typeface="Century Gothic" panose="020B0502020202020204" pitchFamily="34" charset="0"/>
              </a:rPr>
              <a:t>• Entregas</a:t>
            </a:r>
          </a:p>
        </p:txBody>
      </p: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624B153D-DF6A-6139-046B-2F282A196821}"/>
              </a:ext>
            </a:extLst>
          </p:cNvPr>
          <p:cNvSpPr txBox="1"/>
          <p:nvPr/>
        </p:nvSpPr>
        <p:spPr>
          <a:xfrm>
            <a:off x="7111910" y="9637638"/>
            <a:ext cx="11592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>
                <a:solidFill>
                  <a:schemeClr val="bg1"/>
                </a:solidFill>
                <a:latin typeface="Century Gothic" panose="020B0502020202020204" pitchFamily="34" charset="0"/>
              </a:rPr>
              <a:t>• Sobre o case</a:t>
            </a:r>
          </a:p>
          <a:p>
            <a:r>
              <a:rPr lang="pt-BR" sz="800" dirty="0">
                <a:solidFill>
                  <a:schemeClr val="bg1"/>
                </a:solidFill>
                <a:latin typeface="Century Gothic" panose="020B0502020202020204" pitchFamily="34" charset="0"/>
              </a:rPr>
              <a:t>• Documentações</a:t>
            </a:r>
          </a:p>
          <a:p>
            <a:r>
              <a:rPr lang="pt-BR" sz="800" dirty="0">
                <a:solidFill>
                  <a:schemeClr val="bg1"/>
                </a:solidFill>
                <a:latin typeface="Century Gothic" panose="020B0502020202020204" pitchFamily="34" charset="0"/>
              </a:rPr>
              <a:t>• Solução</a:t>
            </a:r>
          </a:p>
        </p:txBody>
      </p:sp>
      <p:sp>
        <p:nvSpPr>
          <p:cNvPr id="54" name="Retângulo: Cantos Arredondados 53">
            <a:extLst>
              <a:ext uri="{FF2B5EF4-FFF2-40B4-BE49-F238E27FC236}">
                <a16:creationId xmlns:a16="http://schemas.microsoft.com/office/drawing/2014/main" id="{D62245C9-AC5A-4D85-5917-3A6AA8C22447}"/>
              </a:ext>
            </a:extLst>
          </p:cNvPr>
          <p:cNvSpPr/>
          <p:nvPr/>
        </p:nvSpPr>
        <p:spPr>
          <a:xfrm>
            <a:off x="2421838" y="356123"/>
            <a:ext cx="461837" cy="52528"/>
          </a:xfrm>
          <a:prstGeom prst="roundRect">
            <a:avLst>
              <a:gd name="adj" fmla="val 50000"/>
            </a:avLst>
          </a:prstGeom>
          <a:solidFill>
            <a:srgbClr val="74C3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81" name="Agrupar 80">
            <a:extLst>
              <a:ext uri="{FF2B5EF4-FFF2-40B4-BE49-F238E27FC236}">
                <a16:creationId xmlns:a16="http://schemas.microsoft.com/office/drawing/2014/main" id="{F1558D46-EF22-849F-9EAA-A4A57E1FA32E}"/>
              </a:ext>
            </a:extLst>
          </p:cNvPr>
          <p:cNvGrpSpPr/>
          <p:nvPr/>
        </p:nvGrpSpPr>
        <p:grpSpPr>
          <a:xfrm>
            <a:off x="1155835" y="961058"/>
            <a:ext cx="10403623" cy="1404549"/>
            <a:chOff x="902016" y="1215667"/>
            <a:chExt cx="10403623" cy="1404549"/>
          </a:xfrm>
        </p:grpSpPr>
        <p:grpSp>
          <p:nvGrpSpPr>
            <p:cNvPr id="46" name="Agrupar 45">
              <a:extLst>
                <a:ext uri="{FF2B5EF4-FFF2-40B4-BE49-F238E27FC236}">
                  <a16:creationId xmlns:a16="http://schemas.microsoft.com/office/drawing/2014/main" id="{501CCD68-E6D7-67F0-9191-35E827214721}"/>
                </a:ext>
              </a:extLst>
            </p:cNvPr>
            <p:cNvGrpSpPr/>
            <p:nvPr/>
          </p:nvGrpSpPr>
          <p:grpSpPr>
            <a:xfrm>
              <a:off x="10050622" y="1215667"/>
              <a:ext cx="1255017" cy="1158328"/>
              <a:chOff x="10050622" y="1554092"/>
              <a:chExt cx="1255017" cy="1158328"/>
            </a:xfrm>
          </p:grpSpPr>
          <p:pic>
            <p:nvPicPr>
              <p:cNvPr id="47" name="Imagem 46" descr="Forma&#10;&#10;Descrição gerada automaticamente com confiança baixa">
                <a:extLst>
                  <a:ext uri="{FF2B5EF4-FFF2-40B4-BE49-F238E27FC236}">
                    <a16:creationId xmlns:a16="http://schemas.microsoft.com/office/drawing/2014/main" id="{C36ABF57-5A33-8B3E-8024-7AAACF7412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470744" y="1554092"/>
                <a:ext cx="378809" cy="378809"/>
              </a:xfrm>
              <a:prstGeom prst="rect">
                <a:avLst/>
              </a:prstGeom>
            </p:spPr>
          </p:pic>
          <p:sp>
            <p:nvSpPr>
              <p:cNvPr id="55" name="CaixaDeTexto 54">
                <a:extLst>
                  <a:ext uri="{FF2B5EF4-FFF2-40B4-BE49-F238E27FC236}">
                    <a16:creationId xmlns:a16="http://schemas.microsoft.com/office/drawing/2014/main" id="{E0B468D8-D170-BB93-3DFE-1C2987920170}"/>
                  </a:ext>
                </a:extLst>
              </p:cNvPr>
              <p:cNvSpPr txBox="1"/>
              <p:nvPr/>
            </p:nvSpPr>
            <p:spPr>
              <a:xfrm>
                <a:off x="10050622" y="2250755"/>
                <a:ext cx="125501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pt-BR" sz="800" dirty="0">
                    <a:solidFill>
                      <a:srgbClr val="00B0F0"/>
                    </a:solidFill>
                    <a:latin typeface="Century Gothic" panose="020B0502020202020204" pitchFamily="34" charset="0"/>
                  </a:rPr>
                  <a:t>Atendimento digital 24h para você registrar ocorrências.</a:t>
                </a:r>
              </a:p>
            </p:txBody>
          </p:sp>
          <p:sp>
            <p:nvSpPr>
              <p:cNvPr id="56" name="CaixaDeTexto 55">
                <a:extLst>
                  <a:ext uri="{FF2B5EF4-FFF2-40B4-BE49-F238E27FC236}">
                    <a16:creationId xmlns:a16="http://schemas.microsoft.com/office/drawing/2014/main" id="{A99B4E26-F976-FD8A-BB55-4C40AD2E20D5}"/>
                  </a:ext>
                </a:extLst>
              </p:cNvPr>
              <p:cNvSpPr txBox="1"/>
              <p:nvPr/>
            </p:nvSpPr>
            <p:spPr>
              <a:xfrm>
                <a:off x="10164207" y="1989145"/>
                <a:ext cx="1027845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1100" b="1" dirty="0">
                    <a:solidFill>
                      <a:schemeClr val="accent5">
                        <a:lumMod val="50000"/>
                      </a:schemeClr>
                    </a:solidFill>
                  </a:rPr>
                  <a:t>Sinistro online</a:t>
                </a:r>
              </a:p>
            </p:txBody>
          </p:sp>
        </p:grpSp>
        <p:grpSp>
          <p:nvGrpSpPr>
            <p:cNvPr id="57" name="Agrupar 56">
              <a:extLst>
                <a:ext uri="{FF2B5EF4-FFF2-40B4-BE49-F238E27FC236}">
                  <a16:creationId xmlns:a16="http://schemas.microsoft.com/office/drawing/2014/main" id="{A0FD5D29-CFA7-47EA-3DD3-25109665571C}"/>
                </a:ext>
              </a:extLst>
            </p:cNvPr>
            <p:cNvGrpSpPr/>
            <p:nvPr/>
          </p:nvGrpSpPr>
          <p:grpSpPr>
            <a:xfrm>
              <a:off x="902016" y="1230501"/>
              <a:ext cx="1255017" cy="1266606"/>
              <a:chOff x="902016" y="1568926"/>
              <a:chExt cx="1255017" cy="1266606"/>
            </a:xfrm>
          </p:grpSpPr>
          <p:pic>
            <p:nvPicPr>
              <p:cNvPr id="58" name="Imagem 57" descr="Forma&#10;&#10;Descrição gerada automaticamente com confiança baixa">
                <a:extLst>
                  <a:ext uri="{FF2B5EF4-FFF2-40B4-BE49-F238E27FC236}">
                    <a16:creationId xmlns:a16="http://schemas.microsoft.com/office/drawing/2014/main" id="{006AB06C-616F-313C-8152-01E7DBEA4D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47538" y="1568926"/>
                <a:ext cx="363975" cy="363975"/>
              </a:xfrm>
              <a:prstGeom prst="rect">
                <a:avLst/>
              </a:prstGeom>
            </p:spPr>
          </p:pic>
          <p:sp>
            <p:nvSpPr>
              <p:cNvPr id="59" name="CaixaDeTexto 58">
                <a:extLst>
                  <a:ext uri="{FF2B5EF4-FFF2-40B4-BE49-F238E27FC236}">
                    <a16:creationId xmlns:a16="http://schemas.microsoft.com/office/drawing/2014/main" id="{C981F96F-10DC-EAC7-82B2-467EAC63AB75}"/>
                  </a:ext>
                </a:extLst>
              </p:cNvPr>
              <p:cNvSpPr txBox="1"/>
              <p:nvPr/>
            </p:nvSpPr>
            <p:spPr>
              <a:xfrm>
                <a:off x="902016" y="2250757"/>
                <a:ext cx="1255017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pt-BR" sz="800" dirty="0">
                    <a:solidFill>
                      <a:srgbClr val="00B0F0"/>
                    </a:solidFill>
                    <a:latin typeface="Century Gothic" panose="020B0502020202020204" pitchFamily="34" charset="0"/>
                  </a:rPr>
                  <a:t>Proteja seu celular com até 2 anos de uso a partir da data da compra.</a:t>
                </a:r>
              </a:p>
            </p:txBody>
          </p:sp>
          <p:sp>
            <p:nvSpPr>
              <p:cNvPr id="60" name="CaixaDeTexto 59">
                <a:extLst>
                  <a:ext uri="{FF2B5EF4-FFF2-40B4-BE49-F238E27FC236}">
                    <a16:creationId xmlns:a16="http://schemas.microsoft.com/office/drawing/2014/main" id="{DE338D36-B6DD-DEE1-89EF-1AE628CE6149}"/>
                  </a:ext>
                </a:extLst>
              </p:cNvPr>
              <p:cNvSpPr txBox="1"/>
              <p:nvPr/>
            </p:nvSpPr>
            <p:spPr>
              <a:xfrm>
                <a:off x="999948" y="1989145"/>
                <a:ext cx="1061509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1100" b="1" dirty="0">
                    <a:solidFill>
                      <a:schemeClr val="accent5">
                        <a:lumMod val="50000"/>
                      </a:schemeClr>
                    </a:solidFill>
                  </a:rPr>
                  <a:t>Novo ou usado</a:t>
                </a:r>
              </a:p>
            </p:txBody>
          </p:sp>
        </p:grpSp>
        <p:grpSp>
          <p:nvGrpSpPr>
            <p:cNvPr id="61" name="Agrupar 60">
              <a:extLst>
                <a:ext uri="{FF2B5EF4-FFF2-40B4-BE49-F238E27FC236}">
                  <a16:creationId xmlns:a16="http://schemas.microsoft.com/office/drawing/2014/main" id="{1D374A1C-176E-91DC-139E-3C12DC977557}"/>
                </a:ext>
              </a:extLst>
            </p:cNvPr>
            <p:cNvGrpSpPr/>
            <p:nvPr/>
          </p:nvGrpSpPr>
          <p:grpSpPr>
            <a:xfrm>
              <a:off x="2381553" y="1267756"/>
              <a:ext cx="1333978" cy="1106240"/>
              <a:chOff x="2381553" y="1606181"/>
              <a:chExt cx="1333978" cy="1106240"/>
            </a:xfrm>
          </p:grpSpPr>
          <p:pic>
            <p:nvPicPr>
              <p:cNvPr id="62" name="Imagem 61" descr="Forma&#10;&#10;Descrição gerada automaticamente com confiança baixa">
                <a:extLst>
                  <a:ext uri="{FF2B5EF4-FFF2-40B4-BE49-F238E27FC236}">
                    <a16:creationId xmlns:a16="http://schemas.microsoft.com/office/drawing/2014/main" id="{4D257599-786C-859A-BB6B-AACA7AA329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89495" y="1606181"/>
                <a:ext cx="326720" cy="326720"/>
              </a:xfrm>
              <a:prstGeom prst="rect">
                <a:avLst/>
              </a:prstGeom>
            </p:spPr>
          </p:pic>
          <p:sp>
            <p:nvSpPr>
              <p:cNvPr id="63" name="CaixaDeTexto 62">
                <a:extLst>
                  <a:ext uri="{FF2B5EF4-FFF2-40B4-BE49-F238E27FC236}">
                    <a16:creationId xmlns:a16="http://schemas.microsoft.com/office/drawing/2014/main" id="{21C354F2-1E42-1019-BA28-690F61FEC031}"/>
                  </a:ext>
                </a:extLst>
              </p:cNvPr>
              <p:cNvSpPr txBox="1"/>
              <p:nvPr/>
            </p:nvSpPr>
            <p:spPr>
              <a:xfrm>
                <a:off x="2381553" y="2250756"/>
                <a:ext cx="133397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pt-BR" sz="800" dirty="0">
                    <a:solidFill>
                      <a:srgbClr val="00B0F0"/>
                    </a:solidFill>
                    <a:latin typeface="Century Gothic" panose="020B0502020202020204" pitchFamily="34" charset="0"/>
                  </a:rPr>
                  <a:t>Cobertura de danos por quebra acidental do seu smartphone.</a:t>
                </a:r>
              </a:p>
            </p:txBody>
          </p:sp>
          <p:sp>
            <p:nvSpPr>
              <p:cNvPr id="64" name="CaixaDeTexto 63">
                <a:extLst>
                  <a:ext uri="{FF2B5EF4-FFF2-40B4-BE49-F238E27FC236}">
                    <a16:creationId xmlns:a16="http://schemas.microsoft.com/office/drawing/2014/main" id="{A64FA116-0E2E-0C0B-4FA4-44F119BE7D55}"/>
                  </a:ext>
                </a:extLst>
              </p:cNvPr>
              <p:cNvSpPr txBox="1"/>
              <p:nvPr/>
            </p:nvSpPr>
            <p:spPr>
              <a:xfrm>
                <a:off x="2432808" y="1989145"/>
                <a:ext cx="1282723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1100" b="1" dirty="0">
                    <a:solidFill>
                      <a:schemeClr val="accent5">
                        <a:lumMod val="50000"/>
                      </a:schemeClr>
                    </a:solidFill>
                  </a:rPr>
                  <a:t>Danos no aparelho</a:t>
                </a:r>
              </a:p>
            </p:txBody>
          </p:sp>
        </p:grpSp>
        <p:grpSp>
          <p:nvGrpSpPr>
            <p:cNvPr id="65" name="Agrupar 64">
              <a:extLst>
                <a:ext uri="{FF2B5EF4-FFF2-40B4-BE49-F238E27FC236}">
                  <a16:creationId xmlns:a16="http://schemas.microsoft.com/office/drawing/2014/main" id="{85E52642-9A72-E694-47DC-70F34A516E22}"/>
                </a:ext>
              </a:extLst>
            </p:cNvPr>
            <p:cNvGrpSpPr/>
            <p:nvPr/>
          </p:nvGrpSpPr>
          <p:grpSpPr>
            <a:xfrm>
              <a:off x="3948676" y="1253322"/>
              <a:ext cx="1255017" cy="1366894"/>
              <a:chOff x="3948676" y="1591747"/>
              <a:chExt cx="1255017" cy="1366894"/>
            </a:xfrm>
          </p:grpSpPr>
          <p:pic>
            <p:nvPicPr>
              <p:cNvPr id="66" name="Imagem 65" descr="Forma&#10;&#10;Descrição gerada automaticamente com confiança baixa">
                <a:extLst>
                  <a:ext uri="{FF2B5EF4-FFF2-40B4-BE49-F238E27FC236}">
                    <a16:creationId xmlns:a16="http://schemas.microsoft.com/office/drawing/2014/main" id="{762FE31E-9B3F-A46C-78BC-8843D09920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94197" y="1591747"/>
                <a:ext cx="341154" cy="341154"/>
              </a:xfrm>
              <a:prstGeom prst="rect">
                <a:avLst/>
              </a:prstGeom>
            </p:spPr>
          </p:pic>
          <p:sp>
            <p:nvSpPr>
              <p:cNvPr id="67" name="CaixaDeTexto 66">
                <a:extLst>
                  <a:ext uri="{FF2B5EF4-FFF2-40B4-BE49-F238E27FC236}">
                    <a16:creationId xmlns:a16="http://schemas.microsoft.com/office/drawing/2014/main" id="{8D944A65-E380-891F-E0B8-376B5F2CC4E9}"/>
                  </a:ext>
                </a:extLst>
              </p:cNvPr>
              <p:cNvSpPr txBox="1"/>
              <p:nvPr/>
            </p:nvSpPr>
            <p:spPr>
              <a:xfrm>
                <a:off x="3948676" y="2250755"/>
                <a:ext cx="1255017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pt-BR" sz="800" dirty="0">
                    <a:solidFill>
                      <a:srgbClr val="00B0F0"/>
                    </a:solidFill>
                    <a:latin typeface="Century Gothic" panose="020B0502020202020204" pitchFamily="34" charset="0"/>
                  </a:rPr>
                  <a:t>Segurança e tranquilidade em sua viagem para qualquer lugar do mundo.</a:t>
                </a:r>
              </a:p>
            </p:txBody>
          </p:sp>
          <p:sp>
            <p:nvSpPr>
              <p:cNvPr id="68" name="CaixaDeTexto 67">
                <a:extLst>
                  <a:ext uri="{FF2B5EF4-FFF2-40B4-BE49-F238E27FC236}">
                    <a16:creationId xmlns:a16="http://schemas.microsoft.com/office/drawing/2014/main" id="{3648B7CA-D6D6-BD61-5BEA-EED4E7A5CFA0}"/>
                  </a:ext>
                </a:extLst>
              </p:cNvPr>
              <p:cNvSpPr txBox="1"/>
              <p:nvPr/>
            </p:nvSpPr>
            <p:spPr>
              <a:xfrm>
                <a:off x="4226392" y="1989145"/>
                <a:ext cx="691215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1100" b="1" dirty="0">
                    <a:solidFill>
                      <a:schemeClr val="accent5">
                        <a:lumMod val="50000"/>
                      </a:schemeClr>
                    </a:solidFill>
                  </a:rPr>
                  <a:t>Garantia</a:t>
                </a:r>
              </a:p>
            </p:txBody>
          </p:sp>
        </p:grpSp>
        <p:grpSp>
          <p:nvGrpSpPr>
            <p:cNvPr id="69" name="Agrupar 68">
              <a:extLst>
                <a:ext uri="{FF2B5EF4-FFF2-40B4-BE49-F238E27FC236}">
                  <a16:creationId xmlns:a16="http://schemas.microsoft.com/office/drawing/2014/main" id="{D52947F4-3E6E-F7B6-D03E-4B7EA691FA57}"/>
                </a:ext>
              </a:extLst>
            </p:cNvPr>
            <p:cNvGrpSpPr/>
            <p:nvPr/>
          </p:nvGrpSpPr>
          <p:grpSpPr>
            <a:xfrm>
              <a:off x="5404779" y="1253322"/>
              <a:ext cx="1431802" cy="1120673"/>
              <a:chOff x="5404779" y="1591747"/>
              <a:chExt cx="1431802" cy="1120673"/>
            </a:xfrm>
          </p:grpSpPr>
          <p:pic>
            <p:nvPicPr>
              <p:cNvPr id="70" name="Imagem 69" descr="Forma&#10;&#10;Descrição gerada automaticamente com confiança baixa">
                <a:extLst>
                  <a:ext uri="{FF2B5EF4-FFF2-40B4-BE49-F238E27FC236}">
                    <a16:creationId xmlns:a16="http://schemas.microsoft.com/office/drawing/2014/main" id="{B837DE70-5115-2716-146C-98F38D4764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13334" y="1591747"/>
                <a:ext cx="341154" cy="341154"/>
              </a:xfrm>
              <a:prstGeom prst="rect">
                <a:avLst/>
              </a:prstGeom>
            </p:spPr>
          </p:pic>
          <p:sp>
            <p:nvSpPr>
              <p:cNvPr id="71" name="CaixaDeTexto 70">
                <a:extLst>
                  <a:ext uri="{FF2B5EF4-FFF2-40B4-BE49-F238E27FC236}">
                    <a16:creationId xmlns:a16="http://schemas.microsoft.com/office/drawing/2014/main" id="{C39285F3-81B7-39F6-EE5D-E182C2503074}"/>
                  </a:ext>
                </a:extLst>
              </p:cNvPr>
              <p:cNvSpPr txBox="1"/>
              <p:nvPr/>
            </p:nvSpPr>
            <p:spPr>
              <a:xfrm>
                <a:off x="5472006" y="2250755"/>
                <a:ext cx="125501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pt-BR" sz="800" dirty="0">
                    <a:solidFill>
                      <a:srgbClr val="00B0F0"/>
                    </a:solidFill>
                    <a:latin typeface="Century Gothic" panose="020B0502020202020204" pitchFamily="34" charset="0"/>
                  </a:rPr>
                  <a:t>Parcelamento em até 12x sem juros no cartão de crédito.</a:t>
                </a:r>
              </a:p>
            </p:txBody>
          </p:sp>
          <p:sp>
            <p:nvSpPr>
              <p:cNvPr id="72" name="CaixaDeTexto 71">
                <a:extLst>
                  <a:ext uri="{FF2B5EF4-FFF2-40B4-BE49-F238E27FC236}">
                    <a16:creationId xmlns:a16="http://schemas.microsoft.com/office/drawing/2014/main" id="{B075A5E7-95C5-13AD-1FE1-7D80E6FABEC1}"/>
                  </a:ext>
                </a:extLst>
              </p:cNvPr>
              <p:cNvSpPr txBox="1"/>
              <p:nvPr/>
            </p:nvSpPr>
            <p:spPr>
              <a:xfrm>
                <a:off x="5404779" y="1989893"/>
                <a:ext cx="1431802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1100" b="1" dirty="0">
                    <a:solidFill>
                      <a:schemeClr val="accent5">
                        <a:lumMod val="50000"/>
                      </a:schemeClr>
                    </a:solidFill>
                  </a:rPr>
                  <a:t>Pagamento facilitado</a:t>
                </a:r>
              </a:p>
            </p:txBody>
          </p:sp>
        </p:grpSp>
        <p:grpSp>
          <p:nvGrpSpPr>
            <p:cNvPr id="73" name="Agrupar 72">
              <a:extLst>
                <a:ext uri="{FF2B5EF4-FFF2-40B4-BE49-F238E27FC236}">
                  <a16:creationId xmlns:a16="http://schemas.microsoft.com/office/drawing/2014/main" id="{B0C32F09-415B-FDF3-F395-02D3367E3CF8}"/>
                </a:ext>
              </a:extLst>
            </p:cNvPr>
            <p:cNvGrpSpPr/>
            <p:nvPr/>
          </p:nvGrpSpPr>
          <p:grpSpPr>
            <a:xfrm>
              <a:off x="7003962" y="1253322"/>
              <a:ext cx="1255017" cy="1120675"/>
              <a:chOff x="7003962" y="1591747"/>
              <a:chExt cx="1255017" cy="1120675"/>
            </a:xfrm>
          </p:grpSpPr>
          <p:pic>
            <p:nvPicPr>
              <p:cNvPr id="74" name="Imagem 73" descr="Forma&#10;&#10;Descrição gerada automaticamente com confiança baixa">
                <a:extLst>
                  <a:ext uri="{FF2B5EF4-FFF2-40B4-BE49-F238E27FC236}">
                    <a16:creationId xmlns:a16="http://schemas.microsoft.com/office/drawing/2014/main" id="{EDDED5DC-DEF9-14EF-8E99-1B55124556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32471" y="1591747"/>
                <a:ext cx="341154" cy="341154"/>
              </a:xfrm>
              <a:prstGeom prst="rect">
                <a:avLst/>
              </a:prstGeom>
            </p:spPr>
          </p:pic>
          <p:sp>
            <p:nvSpPr>
              <p:cNvPr id="75" name="CaixaDeTexto 74">
                <a:extLst>
                  <a:ext uri="{FF2B5EF4-FFF2-40B4-BE49-F238E27FC236}">
                    <a16:creationId xmlns:a16="http://schemas.microsoft.com/office/drawing/2014/main" id="{C52F4125-19DA-1822-6A18-B5408095BBB7}"/>
                  </a:ext>
                </a:extLst>
              </p:cNvPr>
              <p:cNvSpPr txBox="1"/>
              <p:nvPr/>
            </p:nvSpPr>
            <p:spPr>
              <a:xfrm>
                <a:off x="7003962" y="2250757"/>
                <a:ext cx="125501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pt-BR" sz="800" dirty="0">
                    <a:solidFill>
                      <a:srgbClr val="00B0F0"/>
                    </a:solidFill>
                    <a:latin typeface="Century Gothic" panose="020B0502020202020204" pitchFamily="34" charset="0"/>
                  </a:rPr>
                  <a:t>Proteção imediata após contratar o seguro.</a:t>
                </a:r>
              </a:p>
            </p:txBody>
          </p:sp>
          <p:sp>
            <p:nvSpPr>
              <p:cNvPr id="76" name="CaixaDeTexto 75">
                <a:extLst>
                  <a:ext uri="{FF2B5EF4-FFF2-40B4-BE49-F238E27FC236}">
                    <a16:creationId xmlns:a16="http://schemas.microsoft.com/office/drawing/2014/main" id="{1FD2335B-48C6-F073-D8CD-750F3A4795D4}"/>
                  </a:ext>
                </a:extLst>
              </p:cNvPr>
              <p:cNvSpPr txBox="1"/>
              <p:nvPr/>
            </p:nvSpPr>
            <p:spPr>
              <a:xfrm>
                <a:off x="7152813" y="1989145"/>
                <a:ext cx="957313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1100" b="1" dirty="0">
                    <a:solidFill>
                      <a:schemeClr val="accent5">
                        <a:lumMod val="50000"/>
                      </a:schemeClr>
                    </a:solidFill>
                  </a:rPr>
                  <a:t>Sem carência</a:t>
                </a:r>
              </a:p>
            </p:txBody>
          </p:sp>
        </p:grpSp>
        <p:grpSp>
          <p:nvGrpSpPr>
            <p:cNvPr id="77" name="Agrupar 76">
              <a:extLst>
                <a:ext uri="{FF2B5EF4-FFF2-40B4-BE49-F238E27FC236}">
                  <a16:creationId xmlns:a16="http://schemas.microsoft.com/office/drawing/2014/main" id="{0D362B5A-91B9-8121-C9CB-286BC451FA38}"/>
                </a:ext>
              </a:extLst>
            </p:cNvPr>
            <p:cNvGrpSpPr/>
            <p:nvPr/>
          </p:nvGrpSpPr>
          <p:grpSpPr>
            <a:xfrm>
              <a:off x="8462571" y="1253322"/>
              <a:ext cx="1384459" cy="1120674"/>
              <a:chOff x="8462571" y="1591747"/>
              <a:chExt cx="1384459" cy="1120674"/>
            </a:xfrm>
          </p:grpSpPr>
          <p:pic>
            <p:nvPicPr>
              <p:cNvPr id="78" name="Imagem 77" descr="Forma&#10;&#10;Descrição gerada automaticamente com confiança baixa">
                <a:extLst>
                  <a:ext uri="{FF2B5EF4-FFF2-40B4-BE49-F238E27FC236}">
                    <a16:creationId xmlns:a16="http://schemas.microsoft.com/office/drawing/2014/main" id="{59B81006-1AF0-F242-7821-78B8C37E50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977486" y="1591747"/>
                <a:ext cx="341154" cy="341154"/>
              </a:xfrm>
              <a:prstGeom prst="rect">
                <a:avLst/>
              </a:prstGeom>
            </p:spPr>
          </p:pic>
          <p:sp>
            <p:nvSpPr>
              <p:cNvPr id="79" name="CaixaDeTexto 78">
                <a:extLst>
                  <a:ext uri="{FF2B5EF4-FFF2-40B4-BE49-F238E27FC236}">
                    <a16:creationId xmlns:a16="http://schemas.microsoft.com/office/drawing/2014/main" id="{AB9AEC80-CB24-A1D6-7A5C-91FC28D91172}"/>
                  </a:ext>
                </a:extLst>
              </p:cNvPr>
              <p:cNvSpPr txBox="1"/>
              <p:nvPr/>
            </p:nvSpPr>
            <p:spPr>
              <a:xfrm>
                <a:off x="8462571" y="2250756"/>
                <a:ext cx="138445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pt-BR" sz="800" dirty="0">
                    <a:solidFill>
                      <a:srgbClr val="00B0F0"/>
                    </a:solidFill>
                    <a:latin typeface="Century Gothic" panose="020B0502020202020204" pitchFamily="34" charset="0"/>
                  </a:rPr>
                  <a:t>Cadastre-se e aproveite os descontos em produtos e serviços.</a:t>
                </a:r>
              </a:p>
            </p:txBody>
          </p:sp>
          <p:sp>
            <p:nvSpPr>
              <p:cNvPr id="80" name="CaixaDeTexto 79">
                <a:extLst>
                  <a:ext uri="{FF2B5EF4-FFF2-40B4-BE49-F238E27FC236}">
                    <a16:creationId xmlns:a16="http://schemas.microsoft.com/office/drawing/2014/main" id="{B5EC7E39-98E6-5AB6-FD16-C565A54B4215}"/>
                  </a:ext>
                </a:extLst>
              </p:cNvPr>
              <p:cNvSpPr txBox="1"/>
              <p:nvPr/>
            </p:nvSpPr>
            <p:spPr>
              <a:xfrm>
                <a:off x="8718866" y="1989145"/>
                <a:ext cx="784189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1100" b="1" dirty="0">
                    <a:solidFill>
                      <a:schemeClr val="accent5">
                        <a:lumMod val="50000"/>
                      </a:schemeClr>
                    </a:solidFill>
                  </a:rPr>
                  <a:t>Porto Plus</a:t>
                </a:r>
              </a:p>
            </p:txBody>
          </p:sp>
        </p:grpSp>
      </p:grpSp>
      <p:sp>
        <p:nvSpPr>
          <p:cNvPr id="82" name="CaixaDeTexto 81">
            <a:extLst>
              <a:ext uri="{FF2B5EF4-FFF2-40B4-BE49-F238E27FC236}">
                <a16:creationId xmlns:a16="http://schemas.microsoft.com/office/drawing/2014/main" id="{7B1D7D1B-26A3-EEDA-8CC1-78C318676318}"/>
              </a:ext>
            </a:extLst>
          </p:cNvPr>
          <p:cNvSpPr txBox="1"/>
          <p:nvPr/>
        </p:nvSpPr>
        <p:spPr>
          <a:xfrm>
            <a:off x="9641286" y="3202344"/>
            <a:ext cx="755664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entury Gothic" panose="020B0502020202020204" pitchFamily="34" charset="0"/>
              </a:rPr>
              <a:t>Para evitar prejuízos financeiros decorrentes desses eventos, é sugerido que se contrate um seguro de celular, especialmente da empresa Porto Seguro, que oferece diversos planos com assistência 24 horas, reembolso rápido e proteção contra danos acidentais, roubo e furto. A contratação é simples e pode ser feita online e parcelada em até 12 vezes sem juros, além de outros benefícios, como cobertura internacional e descontos em acessórios em lojas parceiras.</a:t>
            </a:r>
            <a:endParaRPr lang="pt-BR" dirty="0">
              <a:solidFill>
                <a:schemeClr val="tx1">
                  <a:lumMod val="50000"/>
                  <a:lumOff val="50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83" name="CaixaDeTexto 82">
            <a:extLst>
              <a:ext uri="{FF2B5EF4-FFF2-40B4-BE49-F238E27FC236}">
                <a16:creationId xmlns:a16="http://schemas.microsoft.com/office/drawing/2014/main" id="{8C326A69-363A-8576-1892-AB8003D295B8}"/>
              </a:ext>
            </a:extLst>
          </p:cNvPr>
          <p:cNvSpPr txBox="1"/>
          <p:nvPr/>
        </p:nvSpPr>
        <p:spPr>
          <a:xfrm>
            <a:off x="11103372" y="2734941"/>
            <a:ext cx="60945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pt-BR" b="1" i="0" dirty="0">
                <a:solidFill>
                  <a:srgbClr val="00B0F0"/>
                </a:solidFill>
                <a:effectLst/>
                <a:latin typeface="Century Gothic" panose="020B0502020202020204" pitchFamily="34" charset="0"/>
              </a:rPr>
              <a:t>Coberturas seguro porto para smartphones</a:t>
            </a:r>
          </a:p>
        </p:txBody>
      </p:sp>
      <p:sp>
        <p:nvSpPr>
          <p:cNvPr id="84" name="Retângulo: Cantos Arredondados 83">
            <a:extLst>
              <a:ext uri="{FF2B5EF4-FFF2-40B4-BE49-F238E27FC236}">
                <a16:creationId xmlns:a16="http://schemas.microsoft.com/office/drawing/2014/main" id="{7F7773A9-C324-C737-1628-B792B0155220}"/>
              </a:ext>
            </a:extLst>
          </p:cNvPr>
          <p:cNvSpPr/>
          <p:nvPr/>
        </p:nvSpPr>
        <p:spPr>
          <a:xfrm>
            <a:off x="7256654" y="800100"/>
            <a:ext cx="1244706" cy="1676399"/>
          </a:xfrm>
          <a:prstGeom prst="round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87" name="Conector reto 86">
            <a:extLst>
              <a:ext uri="{FF2B5EF4-FFF2-40B4-BE49-F238E27FC236}">
                <a16:creationId xmlns:a16="http://schemas.microsoft.com/office/drawing/2014/main" id="{2647BCA7-B23E-F015-EB2A-BFADEF95E344}"/>
              </a:ext>
            </a:extLst>
          </p:cNvPr>
          <p:cNvCxnSpPr>
            <a:cxnSpLocks/>
          </p:cNvCxnSpPr>
          <p:nvPr/>
        </p:nvCxnSpPr>
        <p:spPr>
          <a:xfrm flipH="1">
            <a:off x="9401882" y="3167773"/>
            <a:ext cx="7679618" cy="0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Imagem 7" descr="Mulher andando de bicicleta na floresta&#10;&#10;Descrição gerada automaticamente">
            <a:extLst>
              <a:ext uri="{FF2B5EF4-FFF2-40B4-BE49-F238E27FC236}">
                <a16:creationId xmlns:a16="http://schemas.microsoft.com/office/drawing/2014/main" id="{823C9231-90E1-228B-713E-E8393DDDDB2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59" r="260" b="3954"/>
          <a:stretch>
            <a:fillRect/>
          </a:stretch>
        </p:blipFill>
        <p:spPr>
          <a:xfrm>
            <a:off x="1142441" y="2872940"/>
            <a:ext cx="7327726" cy="5315202"/>
          </a:xfrm>
          <a:custGeom>
            <a:avLst/>
            <a:gdLst>
              <a:gd name="connsiteX0" fmla="*/ 185846 w 7327726"/>
              <a:gd name="connsiteY0" fmla="*/ 0 h 5323562"/>
              <a:gd name="connsiteX1" fmla="*/ 7141880 w 7327726"/>
              <a:gd name="connsiteY1" fmla="*/ 0 h 5323562"/>
              <a:gd name="connsiteX2" fmla="*/ 7327726 w 7327726"/>
              <a:gd name="connsiteY2" fmla="*/ 185846 h 5323562"/>
              <a:gd name="connsiteX3" fmla="*/ 7327726 w 7327726"/>
              <a:gd name="connsiteY3" fmla="*/ 5137716 h 5323562"/>
              <a:gd name="connsiteX4" fmla="*/ 7141880 w 7327726"/>
              <a:gd name="connsiteY4" fmla="*/ 5323562 h 5323562"/>
              <a:gd name="connsiteX5" fmla="*/ 185846 w 7327726"/>
              <a:gd name="connsiteY5" fmla="*/ 5323562 h 5323562"/>
              <a:gd name="connsiteX6" fmla="*/ 0 w 7327726"/>
              <a:gd name="connsiteY6" fmla="*/ 5137716 h 5323562"/>
              <a:gd name="connsiteX7" fmla="*/ 0 w 7327726"/>
              <a:gd name="connsiteY7" fmla="*/ 185846 h 5323562"/>
              <a:gd name="connsiteX8" fmla="*/ 185846 w 7327726"/>
              <a:gd name="connsiteY8" fmla="*/ 0 h 5323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327726" h="5323562">
                <a:moveTo>
                  <a:pt x="185846" y="0"/>
                </a:moveTo>
                <a:lnTo>
                  <a:pt x="7141880" y="0"/>
                </a:lnTo>
                <a:cubicBezTo>
                  <a:pt x="7244520" y="0"/>
                  <a:pt x="7327726" y="83206"/>
                  <a:pt x="7327726" y="185846"/>
                </a:cubicBezTo>
                <a:lnTo>
                  <a:pt x="7327726" y="5137716"/>
                </a:lnTo>
                <a:cubicBezTo>
                  <a:pt x="7327726" y="5240356"/>
                  <a:pt x="7244520" y="5323562"/>
                  <a:pt x="7141880" y="5323562"/>
                </a:cubicBezTo>
                <a:lnTo>
                  <a:pt x="185846" y="5323562"/>
                </a:lnTo>
                <a:cubicBezTo>
                  <a:pt x="83206" y="5323562"/>
                  <a:pt x="0" y="5240356"/>
                  <a:pt x="0" y="5137716"/>
                </a:cubicBezTo>
                <a:lnTo>
                  <a:pt x="0" y="185846"/>
                </a:lnTo>
                <a:cubicBezTo>
                  <a:pt x="0" y="83206"/>
                  <a:pt x="83206" y="0"/>
                  <a:pt x="185846" y="0"/>
                </a:cubicBez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9" name="Agrupar 8">
            <a:extLst>
              <a:ext uri="{FF2B5EF4-FFF2-40B4-BE49-F238E27FC236}">
                <a16:creationId xmlns:a16="http://schemas.microsoft.com/office/drawing/2014/main" id="{C27EFB09-DF78-7B91-4B7D-56405C6F3380}"/>
              </a:ext>
            </a:extLst>
          </p:cNvPr>
          <p:cNvGrpSpPr/>
          <p:nvPr/>
        </p:nvGrpSpPr>
        <p:grpSpPr>
          <a:xfrm>
            <a:off x="17219350" y="8622929"/>
            <a:ext cx="711848" cy="406388"/>
            <a:chOff x="16268700" y="3942611"/>
            <a:chExt cx="711848" cy="406388"/>
          </a:xfrm>
        </p:grpSpPr>
        <p:sp>
          <p:nvSpPr>
            <p:cNvPr id="10" name="Retângulo: Cantos Arredondados 9">
              <a:extLst>
                <a:ext uri="{FF2B5EF4-FFF2-40B4-BE49-F238E27FC236}">
                  <a16:creationId xmlns:a16="http://schemas.microsoft.com/office/drawing/2014/main" id="{57AAE63D-2D7C-B99E-63BA-EFE1F51BA6EB}"/>
                </a:ext>
              </a:extLst>
            </p:cNvPr>
            <p:cNvSpPr/>
            <p:nvPr/>
          </p:nvSpPr>
          <p:spPr>
            <a:xfrm>
              <a:off x="16268700" y="3942611"/>
              <a:ext cx="711848" cy="406388"/>
            </a:xfrm>
            <a:prstGeom prst="roundRect">
              <a:avLst/>
            </a:prstGeom>
            <a:solidFill>
              <a:srgbClr val="00B0F0"/>
            </a:solidFill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3" name="Gráfico 12" descr="Ciclismo com preenchimento sólido">
              <a:extLst>
                <a:ext uri="{FF2B5EF4-FFF2-40B4-BE49-F238E27FC236}">
                  <a16:creationId xmlns:a16="http://schemas.microsoft.com/office/drawing/2014/main" id="{56C61718-A641-DABB-8E1A-FB6CDDDE5AB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6421430" y="3942611"/>
              <a:ext cx="406388" cy="4063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232687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Diagrama&#10;&#10;Descrição gerada automaticamente com confiança baixa">
            <a:extLst>
              <a:ext uri="{FF2B5EF4-FFF2-40B4-BE49-F238E27FC236}">
                <a16:creationId xmlns:a16="http://schemas.microsoft.com/office/drawing/2014/main" id="{A3FEA925-363A-58F6-A62F-E1AD800F12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93"/>
            <a:ext cx="18288000" cy="10286999"/>
          </a:xfrm>
          <a:prstGeom prst="rect">
            <a:avLst/>
          </a:prstGeom>
        </p:spPr>
      </p:pic>
      <p:grpSp>
        <p:nvGrpSpPr>
          <p:cNvPr id="12" name="Agrupar 11">
            <a:extLst>
              <a:ext uri="{FF2B5EF4-FFF2-40B4-BE49-F238E27FC236}">
                <a16:creationId xmlns:a16="http://schemas.microsoft.com/office/drawing/2014/main" id="{2C2458D1-202C-6E36-5094-FBD76E9AC47E}"/>
              </a:ext>
            </a:extLst>
          </p:cNvPr>
          <p:cNvGrpSpPr/>
          <p:nvPr/>
        </p:nvGrpSpPr>
        <p:grpSpPr>
          <a:xfrm>
            <a:off x="1411" y="0"/>
            <a:ext cx="18285178" cy="513567"/>
            <a:chOff x="1411" y="0"/>
            <a:chExt cx="18285178" cy="609506"/>
          </a:xfrm>
        </p:grpSpPr>
        <p:sp>
          <p:nvSpPr>
            <p:cNvPr id="4" name="Retângulo 3">
              <a:extLst>
                <a:ext uri="{FF2B5EF4-FFF2-40B4-BE49-F238E27FC236}">
                  <a16:creationId xmlns:a16="http://schemas.microsoft.com/office/drawing/2014/main" id="{39E567E7-5541-1B77-A1C1-4D2BC8EDC054}"/>
                </a:ext>
              </a:extLst>
            </p:cNvPr>
            <p:cNvSpPr/>
            <p:nvPr/>
          </p:nvSpPr>
          <p:spPr>
            <a:xfrm>
              <a:off x="1411" y="0"/>
              <a:ext cx="18285178" cy="6095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7199"/>
            </a:p>
          </p:txBody>
        </p:sp>
        <p:cxnSp>
          <p:nvCxnSpPr>
            <p:cNvPr id="6" name="Conector reto 5">
              <a:extLst>
                <a:ext uri="{FF2B5EF4-FFF2-40B4-BE49-F238E27FC236}">
                  <a16:creationId xmlns:a16="http://schemas.microsoft.com/office/drawing/2014/main" id="{76EFB1E2-281B-3CF4-4B19-C2821B40F30D}"/>
                </a:ext>
              </a:extLst>
            </p:cNvPr>
            <p:cNvCxnSpPr>
              <a:cxnSpLocks/>
            </p:cNvCxnSpPr>
            <p:nvPr/>
          </p:nvCxnSpPr>
          <p:spPr>
            <a:xfrm>
              <a:off x="1411" y="609506"/>
              <a:ext cx="18285178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Imagem 13">
            <a:extLst>
              <a:ext uri="{FF2B5EF4-FFF2-40B4-BE49-F238E27FC236}">
                <a16:creationId xmlns:a16="http://schemas.microsoft.com/office/drawing/2014/main" id="{B88D5160-35EC-938A-55C1-F505814E9C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65" y="117084"/>
            <a:ext cx="904762" cy="285714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AD3E2C44-F1EC-3687-85A5-48C2DA01548D}"/>
              </a:ext>
            </a:extLst>
          </p:cNvPr>
          <p:cNvSpPr txBox="1"/>
          <p:nvPr/>
        </p:nvSpPr>
        <p:spPr>
          <a:xfrm>
            <a:off x="1353512" y="118283"/>
            <a:ext cx="5934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>
                <a:latin typeface="Helvetica" panose="020B0604020202020204" pitchFamily="34" charset="0"/>
                <a:cs typeface="Helvetica" panose="020B0604020202020204" pitchFamily="34" charset="0"/>
              </a:rPr>
              <a:t>Home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2A3A6AD7-30E0-3D61-8CC1-A4A05427FC7A}"/>
              </a:ext>
            </a:extLst>
          </p:cNvPr>
          <p:cNvSpPr txBox="1"/>
          <p:nvPr/>
        </p:nvSpPr>
        <p:spPr>
          <a:xfrm>
            <a:off x="2326130" y="118282"/>
            <a:ext cx="6703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>
                <a:latin typeface="Helvetica" panose="020B0604020202020204" pitchFamily="34" charset="0"/>
                <a:cs typeface="Helvetica" panose="020B0604020202020204" pitchFamily="34" charset="0"/>
              </a:rPr>
              <a:t>Projeto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FBBB0FAB-7801-5630-154B-5142592DD11E}"/>
              </a:ext>
            </a:extLst>
          </p:cNvPr>
          <p:cNvSpPr txBox="1"/>
          <p:nvPr/>
        </p:nvSpPr>
        <p:spPr>
          <a:xfrm>
            <a:off x="3375692" y="116690"/>
            <a:ext cx="10358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>
                <a:latin typeface="Helvetica" panose="020B0604020202020204" pitchFamily="34" charset="0"/>
                <a:cs typeface="Helvetica" panose="020B0604020202020204" pitchFamily="34" charset="0"/>
              </a:rPr>
              <a:t>Cronograma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836B6B3D-C3BB-16B7-98C4-1C66DC813770}"/>
              </a:ext>
            </a:extLst>
          </p:cNvPr>
          <p:cNvSpPr txBox="1"/>
          <p:nvPr/>
        </p:nvSpPr>
        <p:spPr>
          <a:xfrm>
            <a:off x="4790739" y="116689"/>
            <a:ext cx="6607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>
                <a:latin typeface="Helvetica" panose="020B0604020202020204" pitchFamily="34" charset="0"/>
                <a:cs typeface="Helvetica" panose="020B0604020202020204" pitchFamily="34" charset="0"/>
              </a:rPr>
              <a:t>Equipe</a:t>
            </a:r>
          </a:p>
        </p:txBody>
      </p:sp>
      <p:pic>
        <p:nvPicPr>
          <p:cNvPr id="20" name="Imagem 19" descr="Forma&#10;&#10;Descrição gerada automaticamente com confiança baixa">
            <a:extLst>
              <a:ext uri="{FF2B5EF4-FFF2-40B4-BE49-F238E27FC236}">
                <a16:creationId xmlns:a16="http://schemas.microsoft.com/office/drawing/2014/main" id="{3F55B266-AB27-1AE1-C622-02F26AD20C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92699" y="116689"/>
            <a:ext cx="276999" cy="276999"/>
          </a:xfrm>
          <a:prstGeom prst="rect">
            <a:avLst/>
          </a:prstGeom>
        </p:spPr>
      </p:pic>
      <p:sp>
        <p:nvSpPr>
          <p:cNvPr id="21" name="Retângulo 20">
            <a:extLst>
              <a:ext uri="{FF2B5EF4-FFF2-40B4-BE49-F238E27FC236}">
                <a16:creationId xmlns:a16="http://schemas.microsoft.com/office/drawing/2014/main" id="{558B0632-017C-E9AA-5ED6-F91272FCFA95}"/>
              </a:ext>
            </a:extLst>
          </p:cNvPr>
          <p:cNvSpPr/>
          <p:nvPr/>
        </p:nvSpPr>
        <p:spPr>
          <a:xfrm>
            <a:off x="0" y="9173029"/>
            <a:ext cx="18288000" cy="111238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21950296-5979-5678-E338-66A96970310B}"/>
              </a:ext>
            </a:extLst>
          </p:cNvPr>
          <p:cNvSpPr txBox="1"/>
          <p:nvPr/>
        </p:nvSpPr>
        <p:spPr>
          <a:xfrm>
            <a:off x="282874" y="9326325"/>
            <a:ext cx="11208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Lorem</a:t>
            </a:r>
            <a:r>
              <a:rPr lang="pt-BR" sz="1200" b="1" dirty="0">
                <a:solidFill>
                  <a:schemeClr val="bg1"/>
                </a:solidFill>
                <a:latin typeface="Century Gothic" panose="020B0502020202020204" pitchFamily="34" charset="0"/>
              </a:rPr>
              <a:t> ipsum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94FFABA8-8F23-EC21-90CE-2CE1BD5F054C}"/>
              </a:ext>
            </a:extLst>
          </p:cNvPr>
          <p:cNvSpPr txBox="1"/>
          <p:nvPr/>
        </p:nvSpPr>
        <p:spPr>
          <a:xfrm>
            <a:off x="282874" y="9636094"/>
            <a:ext cx="36604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" b="0" i="0" dirty="0" err="1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Nulla</a:t>
            </a:r>
            <a:r>
              <a:rPr lang="pt-BR" sz="800" b="0" i="0" dirty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 in </a:t>
            </a:r>
            <a:r>
              <a:rPr lang="pt-BR" sz="800" b="0" i="0" dirty="0" err="1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dapibus</a:t>
            </a:r>
            <a:r>
              <a:rPr lang="pt-BR" sz="800" b="0" i="0" dirty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 nunc. Nunc </a:t>
            </a:r>
            <a:r>
              <a:rPr lang="pt-BR" sz="800" b="0" i="0" dirty="0" err="1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eget</a:t>
            </a:r>
            <a:r>
              <a:rPr lang="pt-BR" sz="800" b="0" i="0" dirty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 </a:t>
            </a:r>
            <a:r>
              <a:rPr lang="pt-BR" sz="800" b="0" i="0" dirty="0" err="1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nisl</a:t>
            </a:r>
            <a:r>
              <a:rPr lang="pt-BR" sz="800" b="0" i="0" dirty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 </a:t>
            </a:r>
            <a:r>
              <a:rPr lang="pt-BR" sz="800" b="0" i="0" dirty="0" err="1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vel</a:t>
            </a:r>
            <a:r>
              <a:rPr lang="pt-BR" sz="800" b="0" i="0" dirty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 </a:t>
            </a:r>
            <a:r>
              <a:rPr lang="pt-BR" sz="800" b="0" i="0" dirty="0" err="1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neque</a:t>
            </a:r>
            <a:r>
              <a:rPr lang="pt-BR" sz="800" b="0" i="0" dirty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 </a:t>
            </a:r>
            <a:r>
              <a:rPr lang="pt-BR" sz="800" b="0" i="0" dirty="0" err="1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rutrum</a:t>
            </a:r>
            <a:r>
              <a:rPr lang="pt-BR" sz="800" b="0" i="0" dirty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 </a:t>
            </a:r>
            <a:r>
              <a:rPr lang="pt-BR" sz="800" b="0" i="0" dirty="0" err="1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iaculis</a:t>
            </a:r>
            <a:r>
              <a:rPr lang="pt-BR" sz="800" b="0" i="0" dirty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. Nunc </a:t>
            </a:r>
            <a:r>
              <a:rPr lang="pt-BR" sz="800" b="0" i="0" dirty="0" err="1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facilisis</a:t>
            </a:r>
            <a:r>
              <a:rPr lang="pt-BR" sz="800" b="0" i="0" dirty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 </a:t>
            </a:r>
            <a:r>
              <a:rPr lang="pt-BR" sz="800" b="0" i="0" dirty="0" err="1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facilisis</a:t>
            </a:r>
            <a:r>
              <a:rPr lang="pt-BR" sz="800" b="0" i="0" dirty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 </a:t>
            </a:r>
            <a:r>
              <a:rPr lang="pt-BR" sz="800" b="0" i="0" dirty="0" err="1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iaculis</a:t>
            </a:r>
            <a:r>
              <a:rPr lang="pt-BR" sz="800" b="0" i="0" dirty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. </a:t>
            </a:r>
            <a:r>
              <a:rPr lang="pt-BR" sz="800" b="0" i="0" dirty="0" err="1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Class</a:t>
            </a:r>
            <a:r>
              <a:rPr lang="pt-BR" sz="800" b="0" i="0" dirty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 </a:t>
            </a:r>
            <a:r>
              <a:rPr lang="pt-BR" sz="800" b="0" i="0" dirty="0" err="1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aptent</a:t>
            </a:r>
            <a:r>
              <a:rPr lang="pt-BR" sz="800" b="0" i="0" dirty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 </a:t>
            </a:r>
            <a:r>
              <a:rPr lang="pt-BR" sz="800" b="0" i="0" dirty="0" err="1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taciti</a:t>
            </a:r>
            <a:r>
              <a:rPr lang="pt-BR" sz="800" b="0" i="0" dirty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 </a:t>
            </a:r>
            <a:r>
              <a:rPr lang="pt-BR" sz="800" b="0" i="0" dirty="0" err="1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sociosqu</a:t>
            </a:r>
            <a:r>
              <a:rPr lang="pt-BR" sz="800" b="0" i="0" dirty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 ad </a:t>
            </a:r>
            <a:r>
              <a:rPr lang="pt-BR" sz="800" b="0" i="0" dirty="0" err="1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litora</a:t>
            </a:r>
            <a:r>
              <a:rPr lang="pt-BR" sz="800" b="0" i="0" dirty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 </a:t>
            </a:r>
            <a:r>
              <a:rPr lang="pt-BR" sz="800" b="0" i="0" dirty="0" err="1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torquent</a:t>
            </a:r>
            <a:r>
              <a:rPr lang="pt-BR" sz="800" b="0" i="0" dirty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 per </a:t>
            </a:r>
            <a:r>
              <a:rPr lang="pt-BR" sz="800" b="0" i="0" dirty="0" err="1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conubia</a:t>
            </a:r>
            <a:r>
              <a:rPr lang="pt-BR" sz="800" b="0" i="0" dirty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 </a:t>
            </a:r>
            <a:r>
              <a:rPr lang="pt-BR" sz="800" b="0" i="0" dirty="0" err="1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nostra</a:t>
            </a:r>
            <a:r>
              <a:rPr lang="pt-BR" sz="800" b="0" i="0" dirty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, per </a:t>
            </a:r>
            <a:r>
              <a:rPr lang="pt-BR" sz="800" b="0" i="0" dirty="0" err="1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inceptos</a:t>
            </a:r>
            <a:r>
              <a:rPr lang="pt-BR" sz="800" b="0" i="0" dirty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 </a:t>
            </a:r>
            <a:r>
              <a:rPr lang="pt-BR" sz="800" b="0" i="0" dirty="0" err="1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himenaeos</a:t>
            </a:r>
            <a:r>
              <a:rPr lang="pt-BR" sz="800" b="0" i="0" dirty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.</a:t>
            </a:r>
            <a:endParaRPr lang="pt-BR" sz="8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91A1836E-013F-AAC6-3DAA-9C56BC364624}"/>
              </a:ext>
            </a:extLst>
          </p:cNvPr>
          <p:cNvSpPr txBox="1"/>
          <p:nvPr/>
        </p:nvSpPr>
        <p:spPr>
          <a:xfrm>
            <a:off x="5830684" y="125799"/>
            <a:ext cx="10967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>
                <a:latin typeface="Helvetica" panose="020B0604020202020204" pitchFamily="34" charset="0"/>
                <a:cs typeface="Helvetica" panose="020B0604020202020204" pitchFamily="34" charset="0"/>
              </a:rPr>
              <a:t>Fale conosco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FD52CE93-6208-425B-C0C8-951E28923034}"/>
              </a:ext>
            </a:extLst>
          </p:cNvPr>
          <p:cNvSpPr txBox="1"/>
          <p:nvPr/>
        </p:nvSpPr>
        <p:spPr>
          <a:xfrm>
            <a:off x="5921558" y="9323476"/>
            <a:ext cx="6110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Home</a:t>
            </a: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BA91F27F-C481-0054-1009-0BCDDDA7BCA6}"/>
              </a:ext>
            </a:extLst>
          </p:cNvPr>
          <p:cNvSpPr txBox="1"/>
          <p:nvPr/>
        </p:nvSpPr>
        <p:spPr>
          <a:xfrm>
            <a:off x="7111910" y="9323475"/>
            <a:ext cx="7152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Projeto</a:t>
            </a: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FFBD7838-84A3-4494-CCA8-8ACE61397718}"/>
              </a:ext>
            </a:extLst>
          </p:cNvPr>
          <p:cNvSpPr txBox="1"/>
          <p:nvPr/>
        </p:nvSpPr>
        <p:spPr>
          <a:xfrm>
            <a:off x="8379206" y="9321883"/>
            <a:ext cx="10983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Cronograma</a:t>
            </a: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2636A7A6-6ADC-62F8-E0BD-7E0CF89B557A}"/>
              </a:ext>
            </a:extLst>
          </p:cNvPr>
          <p:cNvSpPr txBox="1"/>
          <p:nvPr/>
        </p:nvSpPr>
        <p:spPr>
          <a:xfrm>
            <a:off x="10011987" y="9321882"/>
            <a:ext cx="6992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Equipe</a:t>
            </a: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75E06BF1-004E-B0D1-C0EB-09E33F39C633}"/>
              </a:ext>
            </a:extLst>
          </p:cNvPr>
          <p:cNvSpPr txBox="1"/>
          <p:nvPr/>
        </p:nvSpPr>
        <p:spPr>
          <a:xfrm>
            <a:off x="11269667" y="9330992"/>
            <a:ext cx="5795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F.A.Q</a:t>
            </a: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7E646AF2-DFA3-FADB-19E7-D46D85F6BE52}"/>
              </a:ext>
            </a:extLst>
          </p:cNvPr>
          <p:cNvSpPr txBox="1"/>
          <p:nvPr/>
        </p:nvSpPr>
        <p:spPr>
          <a:xfrm>
            <a:off x="11269667" y="9636622"/>
            <a:ext cx="10038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>
                <a:solidFill>
                  <a:schemeClr val="bg1"/>
                </a:solidFill>
                <a:latin typeface="Century Gothic" panose="020B0502020202020204" pitchFamily="34" charset="0"/>
              </a:rPr>
              <a:t>• Como acessar</a:t>
            </a:r>
          </a:p>
          <a:p>
            <a:r>
              <a:rPr lang="pt-BR" sz="800" dirty="0">
                <a:solidFill>
                  <a:schemeClr val="bg1"/>
                </a:solidFill>
                <a:latin typeface="Century Gothic" panose="020B0502020202020204" pitchFamily="34" charset="0"/>
              </a:rPr>
              <a:t>• </a:t>
            </a:r>
            <a:r>
              <a:rPr lang="pt-BR" sz="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Lorem</a:t>
            </a:r>
            <a:r>
              <a:rPr lang="pt-BR" sz="800" dirty="0">
                <a:solidFill>
                  <a:schemeClr val="bg1"/>
                </a:solidFill>
                <a:latin typeface="Century Gothic" panose="020B0502020202020204" pitchFamily="34" charset="0"/>
              </a:rPr>
              <a:t> Ipsum</a:t>
            </a:r>
          </a:p>
          <a:p>
            <a:r>
              <a:rPr lang="pt-BR" sz="800" dirty="0">
                <a:solidFill>
                  <a:schemeClr val="bg1"/>
                </a:solidFill>
                <a:latin typeface="Century Gothic" panose="020B0502020202020204" pitchFamily="34" charset="0"/>
              </a:rPr>
              <a:t>• </a:t>
            </a:r>
            <a:r>
              <a:rPr lang="pt-BR" sz="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Lorem</a:t>
            </a:r>
            <a:r>
              <a:rPr lang="pt-BR" sz="800" dirty="0">
                <a:solidFill>
                  <a:schemeClr val="bg1"/>
                </a:solidFill>
                <a:latin typeface="Century Gothic" panose="020B0502020202020204" pitchFamily="34" charset="0"/>
              </a:rPr>
              <a:t> Ipsum</a:t>
            </a: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7397894D-73E3-2781-492D-EAA278AE0A85}"/>
              </a:ext>
            </a:extLst>
          </p:cNvPr>
          <p:cNvSpPr txBox="1"/>
          <p:nvPr/>
        </p:nvSpPr>
        <p:spPr>
          <a:xfrm>
            <a:off x="10011987" y="9636093"/>
            <a:ext cx="10134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>
                <a:solidFill>
                  <a:schemeClr val="bg1"/>
                </a:solidFill>
                <a:latin typeface="Century Gothic" panose="020B0502020202020204" pitchFamily="34" charset="0"/>
              </a:rPr>
              <a:t>• A equipe</a:t>
            </a:r>
          </a:p>
          <a:p>
            <a:r>
              <a:rPr lang="pt-BR" sz="800" dirty="0">
                <a:solidFill>
                  <a:schemeClr val="bg1"/>
                </a:solidFill>
                <a:latin typeface="Century Gothic" panose="020B0502020202020204" pitchFamily="34" charset="0"/>
              </a:rPr>
              <a:t>• Perfil individual</a:t>
            </a:r>
          </a:p>
        </p:txBody>
      </p: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8D18BB59-519C-084B-CC09-6AFE5EE284B0}"/>
              </a:ext>
            </a:extLst>
          </p:cNvPr>
          <p:cNvSpPr txBox="1"/>
          <p:nvPr/>
        </p:nvSpPr>
        <p:spPr>
          <a:xfrm>
            <a:off x="8379206" y="9636093"/>
            <a:ext cx="8402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>
                <a:solidFill>
                  <a:schemeClr val="bg1"/>
                </a:solidFill>
                <a:latin typeface="Century Gothic" panose="020B0502020202020204" pitchFamily="34" charset="0"/>
              </a:rPr>
              <a:t>• Calendário</a:t>
            </a:r>
          </a:p>
          <a:p>
            <a:r>
              <a:rPr lang="pt-BR" sz="800" dirty="0">
                <a:solidFill>
                  <a:schemeClr val="bg1"/>
                </a:solidFill>
                <a:latin typeface="Century Gothic" panose="020B0502020202020204" pitchFamily="34" charset="0"/>
              </a:rPr>
              <a:t>• </a:t>
            </a:r>
            <a:r>
              <a:rPr lang="pt-BR" sz="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Trello</a:t>
            </a:r>
            <a:endParaRPr lang="pt-BR" sz="800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r>
              <a:rPr lang="pt-BR" sz="800" dirty="0">
                <a:solidFill>
                  <a:schemeClr val="bg1"/>
                </a:solidFill>
                <a:latin typeface="Century Gothic" panose="020B0502020202020204" pitchFamily="34" charset="0"/>
              </a:rPr>
              <a:t>• Entregas</a:t>
            </a:r>
          </a:p>
        </p:txBody>
      </p: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624B153D-DF6A-6139-046B-2F282A196821}"/>
              </a:ext>
            </a:extLst>
          </p:cNvPr>
          <p:cNvSpPr txBox="1"/>
          <p:nvPr/>
        </p:nvSpPr>
        <p:spPr>
          <a:xfrm>
            <a:off x="7111910" y="9637638"/>
            <a:ext cx="11592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>
                <a:solidFill>
                  <a:schemeClr val="bg1"/>
                </a:solidFill>
                <a:latin typeface="Century Gothic" panose="020B0502020202020204" pitchFamily="34" charset="0"/>
              </a:rPr>
              <a:t>• Sobre o case</a:t>
            </a:r>
          </a:p>
          <a:p>
            <a:r>
              <a:rPr lang="pt-BR" sz="800" dirty="0">
                <a:solidFill>
                  <a:schemeClr val="bg1"/>
                </a:solidFill>
                <a:latin typeface="Century Gothic" panose="020B0502020202020204" pitchFamily="34" charset="0"/>
              </a:rPr>
              <a:t>• Documentações</a:t>
            </a:r>
          </a:p>
          <a:p>
            <a:r>
              <a:rPr lang="pt-BR" sz="800" dirty="0">
                <a:solidFill>
                  <a:schemeClr val="bg1"/>
                </a:solidFill>
                <a:latin typeface="Century Gothic" panose="020B0502020202020204" pitchFamily="34" charset="0"/>
              </a:rPr>
              <a:t>• Solução</a:t>
            </a:r>
          </a:p>
        </p:txBody>
      </p:sp>
      <p:sp>
        <p:nvSpPr>
          <p:cNvPr id="54" name="Retângulo: Cantos Arredondados 53">
            <a:extLst>
              <a:ext uri="{FF2B5EF4-FFF2-40B4-BE49-F238E27FC236}">
                <a16:creationId xmlns:a16="http://schemas.microsoft.com/office/drawing/2014/main" id="{D62245C9-AC5A-4D85-5917-3A6AA8C22447}"/>
              </a:ext>
            </a:extLst>
          </p:cNvPr>
          <p:cNvSpPr/>
          <p:nvPr/>
        </p:nvSpPr>
        <p:spPr>
          <a:xfrm>
            <a:off x="2421838" y="356123"/>
            <a:ext cx="461837" cy="52528"/>
          </a:xfrm>
          <a:prstGeom prst="roundRect">
            <a:avLst>
              <a:gd name="adj" fmla="val 50000"/>
            </a:avLst>
          </a:prstGeom>
          <a:solidFill>
            <a:srgbClr val="74C3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81" name="Agrupar 80">
            <a:extLst>
              <a:ext uri="{FF2B5EF4-FFF2-40B4-BE49-F238E27FC236}">
                <a16:creationId xmlns:a16="http://schemas.microsoft.com/office/drawing/2014/main" id="{F1558D46-EF22-849F-9EAA-A4A57E1FA32E}"/>
              </a:ext>
            </a:extLst>
          </p:cNvPr>
          <p:cNvGrpSpPr/>
          <p:nvPr/>
        </p:nvGrpSpPr>
        <p:grpSpPr>
          <a:xfrm>
            <a:off x="1155835" y="961058"/>
            <a:ext cx="10403623" cy="1404549"/>
            <a:chOff x="902016" y="1215667"/>
            <a:chExt cx="10403623" cy="1404549"/>
          </a:xfrm>
        </p:grpSpPr>
        <p:grpSp>
          <p:nvGrpSpPr>
            <p:cNvPr id="46" name="Agrupar 45">
              <a:extLst>
                <a:ext uri="{FF2B5EF4-FFF2-40B4-BE49-F238E27FC236}">
                  <a16:creationId xmlns:a16="http://schemas.microsoft.com/office/drawing/2014/main" id="{501CCD68-E6D7-67F0-9191-35E827214721}"/>
                </a:ext>
              </a:extLst>
            </p:cNvPr>
            <p:cNvGrpSpPr/>
            <p:nvPr/>
          </p:nvGrpSpPr>
          <p:grpSpPr>
            <a:xfrm>
              <a:off x="10050622" y="1215667"/>
              <a:ext cx="1255017" cy="1158328"/>
              <a:chOff x="10050622" y="1554092"/>
              <a:chExt cx="1255017" cy="1158328"/>
            </a:xfrm>
          </p:grpSpPr>
          <p:pic>
            <p:nvPicPr>
              <p:cNvPr id="47" name="Imagem 46" descr="Forma&#10;&#10;Descrição gerada automaticamente com confiança baixa">
                <a:extLst>
                  <a:ext uri="{FF2B5EF4-FFF2-40B4-BE49-F238E27FC236}">
                    <a16:creationId xmlns:a16="http://schemas.microsoft.com/office/drawing/2014/main" id="{C36ABF57-5A33-8B3E-8024-7AAACF7412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470744" y="1554092"/>
                <a:ext cx="378809" cy="378809"/>
              </a:xfrm>
              <a:prstGeom prst="rect">
                <a:avLst/>
              </a:prstGeom>
            </p:spPr>
          </p:pic>
          <p:sp>
            <p:nvSpPr>
              <p:cNvPr id="55" name="CaixaDeTexto 54">
                <a:extLst>
                  <a:ext uri="{FF2B5EF4-FFF2-40B4-BE49-F238E27FC236}">
                    <a16:creationId xmlns:a16="http://schemas.microsoft.com/office/drawing/2014/main" id="{E0B468D8-D170-BB93-3DFE-1C2987920170}"/>
                  </a:ext>
                </a:extLst>
              </p:cNvPr>
              <p:cNvSpPr txBox="1"/>
              <p:nvPr/>
            </p:nvSpPr>
            <p:spPr>
              <a:xfrm>
                <a:off x="10050622" y="2250755"/>
                <a:ext cx="125501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pt-BR" sz="800" dirty="0">
                    <a:solidFill>
                      <a:srgbClr val="00B0F0"/>
                    </a:solidFill>
                    <a:latin typeface="Century Gothic" panose="020B0502020202020204" pitchFamily="34" charset="0"/>
                  </a:rPr>
                  <a:t>Atendimento digital 24h para você registrar ocorrências.</a:t>
                </a:r>
              </a:p>
            </p:txBody>
          </p:sp>
          <p:sp>
            <p:nvSpPr>
              <p:cNvPr id="56" name="CaixaDeTexto 55">
                <a:extLst>
                  <a:ext uri="{FF2B5EF4-FFF2-40B4-BE49-F238E27FC236}">
                    <a16:creationId xmlns:a16="http://schemas.microsoft.com/office/drawing/2014/main" id="{A99B4E26-F976-FD8A-BB55-4C40AD2E20D5}"/>
                  </a:ext>
                </a:extLst>
              </p:cNvPr>
              <p:cNvSpPr txBox="1"/>
              <p:nvPr/>
            </p:nvSpPr>
            <p:spPr>
              <a:xfrm>
                <a:off x="10164207" y="1989145"/>
                <a:ext cx="1027845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1100" b="1" dirty="0">
                    <a:solidFill>
                      <a:schemeClr val="accent5">
                        <a:lumMod val="50000"/>
                      </a:schemeClr>
                    </a:solidFill>
                  </a:rPr>
                  <a:t>Sinistro online</a:t>
                </a:r>
              </a:p>
            </p:txBody>
          </p:sp>
        </p:grpSp>
        <p:grpSp>
          <p:nvGrpSpPr>
            <p:cNvPr id="57" name="Agrupar 56">
              <a:extLst>
                <a:ext uri="{FF2B5EF4-FFF2-40B4-BE49-F238E27FC236}">
                  <a16:creationId xmlns:a16="http://schemas.microsoft.com/office/drawing/2014/main" id="{A0FD5D29-CFA7-47EA-3DD3-25109665571C}"/>
                </a:ext>
              </a:extLst>
            </p:cNvPr>
            <p:cNvGrpSpPr/>
            <p:nvPr/>
          </p:nvGrpSpPr>
          <p:grpSpPr>
            <a:xfrm>
              <a:off x="902016" y="1230501"/>
              <a:ext cx="1255017" cy="1266606"/>
              <a:chOff x="902016" y="1568926"/>
              <a:chExt cx="1255017" cy="1266606"/>
            </a:xfrm>
          </p:grpSpPr>
          <p:pic>
            <p:nvPicPr>
              <p:cNvPr id="58" name="Imagem 57" descr="Forma&#10;&#10;Descrição gerada automaticamente com confiança baixa">
                <a:extLst>
                  <a:ext uri="{FF2B5EF4-FFF2-40B4-BE49-F238E27FC236}">
                    <a16:creationId xmlns:a16="http://schemas.microsoft.com/office/drawing/2014/main" id="{006AB06C-616F-313C-8152-01E7DBEA4D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47538" y="1568926"/>
                <a:ext cx="363975" cy="363975"/>
              </a:xfrm>
              <a:prstGeom prst="rect">
                <a:avLst/>
              </a:prstGeom>
            </p:spPr>
          </p:pic>
          <p:sp>
            <p:nvSpPr>
              <p:cNvPr id="59" name="CaixaDeTexto 58">
                <a:extLst>
                  <a:ext uri="{FF2B5EF4-FFF2-40B4-BE49-F238E27FC236}">
                    <a16:creationId xmlns:a16="http://schemas.microsoft.com/office/drawing/2014/main" id="{C981F96F-10DC-EAC7-82B2-467EAC63AB75}"/>
                  </a:ext>
                </a:extLst>
              </p:cNvPr>
              <p:cNvSpPr txBox="1"/>
              <p:nvPr/>
            </p:nvSpPr>
            <p:spPr>
              <a:xfrm>
                <a:off x="902016" y="2250757"/>
                <a:ext cx="1255017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pt-BR" sz="800" dirty="0">
                    <a:solidFill>
                      <a:srgbClr val="00B0F0"/>
                    </a:solidFill>
                    <a:latin typeface="Century Gothic" panose="020B0502020202020204" pitchFamily="34" charset="0"/>
                  </a:rPr>
                  <a:t>Proteja seu celular com até 2 anos de uso a partir da data da compra.</a:t>
                </a:r>
              </a:p>
            </p:txBody>
          </p:sp>
          <p:sp>
            <p:nvSpPr>
              <p:cNvPr id="60" name="CaixaDeTexto 59">
                <a:extLst>
                  <a:ext uri="{FF2B5EF4-FFF2-40B4-BE49-F238E27FC236}">
                    <a16:creationId xmlns:a16="http://schemas.microsoft.com/office/drawing/2014/main" id="{DE338D36-B6DD-DEE1-89EF-1AE628CE6149}"/>
                  </a:ext>
                </a:extLst>
              </p:cNvPr>
              <p:cNvSpPr txBox="1"/>
              <p:nvPr/>
            </p:nvSpPr>
            <p:spPr>
              <a:xfrm>
                <a:off x="999948" y="1989145"/>
                <a:ext cx="1061509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1100" b="1" dirty="0">
                    <a:solidFill>
                      <a:schemeClr val="accent5">
                        <a:lumMod val="50000"/>
                      </a:schemeClr>
                    </a:solidFill>
                  </a:rPr>
                  <a:t>Novo ou usado</a:t>
                </a:r>
              </a:p>
            </p:txBody>
          </p:sp>
        </p:grpSp>
        <p:grpSp>
          <p:nvGrpSpPr>
            <p:cNvPr id="61" name="Agrupar 60">
              <a:extLst>
                <a:ext uri="{FF2B5EF4-FFF2-40B4-BE49-F238E27FC236}">
                  <a16:creationId xmlns:a16="http://schemas.microsoft.com/office/drawing/2014/main" id="{1D374A1C-176E-91DC-139E-3C12DC977557}"/>
                </a:ext>
              </a:extLst>
            </p:cNvPr>
            <p:cNvGrpSpPr/>
            <p:nvPr/>
          </p:nvGrpSpPr>
          <p:grpSpPr>
            <a:xfrm>
              <a:off x="2381553" y="1267756"/>
              <a:ext cx="1333978" cy="1106240"/>
              <a:chOff x="2381553" y="1606181"/>
              <a:chExt cx="1333978" cy="1106240"/>
            </a:xfrm>
          </p:grpSpPr>
          <p:pic>
            <p:nvPicPr>
              <p:cNvPr id="62" name="Imagem 61" descr="Forma&#10;&#10;Descrição gerada automaticamente com confiança baixa">
                <a:extLst>
                  <a:ext uri="{FF2B5EF4-FFF2-40B4-BE49-F238E27FC236}">
                    <a16:creationId xmlns:a16="http://schemas.microsoft.com/office/drawing/2014/main" id="{4D257599-786C-859A-BB6B-AACA7AA329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89495" y="1606181"/>
                <a:ext cx="326720" cy="326720"/>
              </a:xfrm>
              <a:prstGeom prst="rect">
                <a:avLst/>
              </a:prstGeom>
            </p:spPr>
          </p:pic>
          <p:sp>
            <p:nvSpPr>
              <p:cNvPr id="63" name="CaixaDeTexto 62">
                <a:extLst>
                  <a:ext uri="{FF2B5EF4-FFF2-40B4-BE49-F238E27FC236}">
                    <a16:creationId xmlns:a16="http://schemas.microsoft.com/office/drawing/2014/main" id="{21C354F2-1E42-1019-BA28-690F61FEC031}"/>
                  </a:ext>
                </a:extLst>
              </p:cNvPr>
              <p:cNvSpPr txBox="1"/>
              <p:nvPr/>
            </p:nvSpPr>
            <p:spPr>
              <a:xfrm>
                <a:off x="2381553" y="2250756"/>
                <a:ext cx="133397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pt-BR" sz="800" dirty="0">
                    <a:solidFill>
                      <a:srgbClr val="00B0F0"/>
                    </a:solidFill>
                    <a:latin typeface="Century Gothic" panose="020B0502020202020204" pitchFamily="34" charset="0"/>
                  </a:rPr>
                  <a:t>Cobertura de danos por quebra acidental do seu smartphone.</a:t>
                </a:r>
              </a:p>
            </p:txBody>
          </p:sp>
          <p:sp>
            <p:nvSpPr>
              <p:cNvPr id="64" name="CaixaDeTexto 63">
                <a:extLst>
                  <a:ext uri="{FF2B5EF4-FFF2-40B4-BE49-F238E27FC236}">
                    <a16:creationId xmlns:a16="http://schemas.microsoft.com/office/drawing/2014/main" id="{A64FA116-0E2E-0C0B-4FA4-44F119BE7D55}"/>
                  </a:ext>
                </a:extLst>
              </p:cNvPr>
              <p:cNvSpPr txBox="1"/>
              <p:nvPr/>
            </p:nvSpPr>
            <p:spPr>
              <a:xfrm>
                <a:off x="2432808" y="1989145"/>
                <a:ext cx="1282723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1100" b="1" dirty="0">
                    <a:solidFill>
                      <a:schemeClr val="accent5">
                        <a:lumMod val="50000"/>
                      </a:schemeClr>
                    </a:solidFill>
                  </a:rPr>
                  <a:t>Danos no aparelho</a:t>
                </a:r>
              </a:p>
            </p:txBody>
          </p:sp>
        </p:grpSp>
        <p:grpSp>
          <p:nvGrpSpPr>
            <p:cNvPr id="65" name="Agrupar 64">
              <a:extLst>
                <a:ext uri="{FF2B5EF4-FFF2-40B4-BE49-F238E27FC236}">
                  <a16:creationId xmlns:a16="http://schemas.microsoft.com/office/drawing/2014/main" id="{85E52642-9A72-E694-47DC-70F34A516E22}"/>
                </a:ext>
              </a:extLst>
            </p:cNvPr>
            <p:cNvGrpSpPr/>
            <p:nvPr/>
          </p:nvGrpSpPr>
          <p:grpSpPr>
            <a:xfrm>
              <a:off x="3948676" y="1253322"/>
              <a:ext cx="1255017" cy="1366894"/>
              <a:chOff x="3948676" y="1591747"/>
              <a:chExt cx="1255017" cy="1366894"/>
            </a:xfrm>
          </p:grpSpPr>
          <p:pic>
            <p:nvPicPr>
              <p:cNvPr id="66" name="Imagem 65" descr="Forma&#10;&#10;Descrição gerada automaticamente com confiança baixa">
                <a:extLst>
                  <a:ext uri="{FF2B5EF4-FFF2-40B4-BE49-F238E27FC236}">
                    <a16:creationId xmlns:a16="http://schemas.microsoft.com/office/drawing/2014/main" id="{762FE31E-9B3F-A46C-78BC-8843D09920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94197" y="1591747"/>
                <a:ext cx="341154" cy="341154"/>
              </a:xfrm>
              <a:prstGeom prst="rect">
                <a:avLst/>
              </a:prstGeom>
            </p:spPr>
          </p:pic>
          <p:sp>
            <p:nvSpPr>
              <p:cNvPr id="67" name="CaixaDeTexto 66">
                <a:extLst>
                  <a:ext uri="{FF2B5EF4-FFF2-40B4-BE49-F238E27FC236}">
                    <a16:creationId xmlns:a16="http://schemas.microsoft.com/office/drawing/2014/main" id="{8D944A65-E380-891F-E0B8-376B5F2CC4E9}"/>
                  </a:ext>
                </a:extLst>
              </p:cNvPr>
              <p:cNvSpPr txBox="1"/>
              <p:nvPr/>
            </p:nvSpPr>
            <p:spPr>
              <a:xfrm>
                <a:off x="3948676" y="2250755"/>
                <a:ext cx="1255017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pt-BR" sz="800" dirty="0">
                    <a:solidFill>
                      <a:srgbClr val="00B0F0"/>
                    </a:solidFill>
                    <a:latin typeface="Century Gothic" panose="020B0502020202020204" pitchFamily="34" charset="0"/>
                  </a:rPr>
                  <a:t>Segurança e tranquilidade em sua viagem para qualquer lugar do mundo.</a:t>
                </a:r>
              </a:p>
            </p:txBody>
          </p:sp>
          <p:sp>
            <p:nvSpPr>
              <p:cNvPr id="68" name="CaixaDeTexto 67">
                <a:extLst>
                  <a:ext uri="{FF2B5EF4-FFF2-40B4-BE49-F238E27FC236}">
                    <a16:creationId xmlns:a16="http://schemas.microsoft.com/office/drawing/2014/main" id="{3648B7CA-D6D6-BD61-5BEA-EED4E7A5CFA0}"/>
                  </a:ext>
                </a:extLst>
              </p:cNvPr>
              <p:cNvSpPr txBox="1"/>
              <p:nvPr/>
            </p:nvSpPr>
            <p:spPr>
              <a:xfrm>
                <a:off x="4226392" y="1989145"/>
                <a:ext cx="691215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1100" b="1" dirty="0">
                    <a:solidFill>
                      <a:schemeClr val="accent5">
                        <a:lumMod val="50000"/>
                      </a:schemeClr>
                    </a:solidFill>
                  </a:rPr>
                  <a:t>Garantia</a:t>
                </a:r>
              </a:p>
            </p:txBody>
          </p:sp>
        </p:grpSp>
        <p:grpSp>
          <p:nvGrpSpPr>
            <p:cNvPr id="69" name="Agrupar 68">
              <a:extLst>
                <a:ext uri="{FF2B5EF4-FFF2-40B4-BE49-F238E27FC236}">
                  <a16:creationId xmlns:a16="http://schemas.microsoft.com/office/drawing/2014/main" id="{D52947F4-3E6E-F7B6-D03E-4B7EA691FA57}"/>
                </a:ext>
              </a:extLst>
            </p:cNvPr>
            <p:cNvGrpSpPr/>
            <p:nvPr/>
          </p:nvGrpSpPr>
          <p:grpSpPr>
            <a:xfrm>
              <a:off x="5404779" y="1253322"/>
              <a:ext cx="1431802" cy="1120673"/>
              <a:chOff x="5404779" y="1591747"/>
              <a:chExt cx="1431802" cy="1120673"/>
            </a:xfrm>
          </p:grpSpPr>
          <p:pic>
            <p:nvPicPr>
              <p:cNvPr id="70" name="Imagem 69" descr="Forma&#10;&#10;Descrição gerada automaticamente com confiança baixa">
                <a:extLst>
                  <a:ext uri="{FF2B5EF4-FFF2-40B4-BE49-F238E27FC236}">
                    <a16:creationId xmlns:a16="http://schemas.microsoft.com/office/drawing/2014/main" id="{B837DE70-5115-2716-146C-98F38D4764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13334" y="1591747"/>
                <a:ext cx="341154" cy="341154"/>
              </a:xfrm>
              <a:prstGeom prst="rect">
                <a:avLst/>
              </a:prstGeom>
            </p:spPr>
          </p:pic>
          <p:sp>
            <p:nvSpPr>
              <p:cNvPr id="71" name="CaixaDeTexto 70">
                <a:extLst>
                  <a:ext uri="{FF2B5EF4-FFF2-40B4-BE49-F238E27FC236}">
                    <a16:creationId xmlns:a16="http://schemas.microsoft.com/office/drawing/2014/main" id="{C39285F3-81B7-39F6-EE5D-E182C2503074}"/>
                  </a:ext>
                </a:extLst>
              </p:cNvPr>
              <p:cNvSpPr txBox="1"/>
              <p:nvPr/>
            </p:nvSpPr>
            <p:spPr>
              <a:xfrm>
                <a:off x="5472006" y="2250755"/>
                <a:ext cx="125501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pt-BR" sz="800" dirty="0">
                    <a:solidFill>
                      <a:srgbClr val="00B0F0"/>
                    </a:solidFill>
                    <a:latin typeface="Century Gothic" panose="020B0502020202020204" pitchFamily="34" charset="0"/>
                  </a:rPr>
                  <a:t>Parcelamento em até 12x sem juros no cartão de crédito.</a:t>
                </a:r>
              </a:p>
            </p:txBody>
          </p:sp>
          <p:sp>
            <p:nvSpPr>
              <p:cNvPr id="72" name="CaixaDeTexto 71">
                <a:extLst>
                  <a:ext uri="{FF2B5EF4-FFF2-40B4-BE49-F238E27FC236}">
                    <a16:creationId xmlns:a16="http://schemas.microsoft.com/office/drawing/2014/main" id="{B075A5E7-95C5-13AD-1FE1-7D80E6FABEC1}"/>
                  </a:ext>
                </a:extLst>
              </p:cNvPr>
              <p:cNvSpPr txBox="1"/>
              <p:nvPr/>
            </p:nvSpPr>
            <p:spPr>
              <a:xfrm>
                <a:off x="5404779" y="1989893"/>
                <a:ext cx="1431802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1100" b="1" dirty="0">
                    <a:solidFill>
                      <a:schemeClr val="accent5">
                        <a:lumMod val="50000"/>
                      </a:schemeClr>
                    </a:solidFill>
                  </a:rPr>
                  <a:t>Pagamento facilitado</a:t>
                </a:r>
              </a:p>
            </p:txBody>
          </p:sp>
        </p:grpSp>
        <p:grpSp>
          <p:nvGrpSpPr>
            <p:cNvPr id="73" name="Agrupar 72">
              <a:extLst>
                <a:ext uri="{FF2B5EF4-FFF2-40B4-BE49-F238E27FC236}">
                  <a16:creationId xmlns:a16="http://schemas.microsoft.com/office/drawing/2014/main" id="{B0C32F09-415B-FDF3-F395-02D3367E3CF8}"/>
                </a:ext>
              </a:extLst>
            </p:cNvPr>
            <p:cNvGrpSpPr/>
            <p:nvPr/>
          </p:nvGrpSpPr>
          <p:grpSpPr>
            <a:xfrm>
              <a:off x="7003962" y="1253322"/>
              <a:ext cx="1255017" cy="1120675"/>
              <a:chOff x="7003962" y="1591747"/>
              <a:chExt cx="1255017" cy="1120675"/>
            </a:xfrm>
          </p:grpSpPr>
          <p:pic>
            <p:nvPicPr>
              <p:cNvPr id="74" name="Imagem 73" descr="Forma&#10;&#10;Descrição gerada automaticamente com confiança baixa">
                <a:extLst>
                  <a:ext uri="{FF2B5EF4-FFF2-40B4-BE49-F238E27FC236}">
                    <a16:creationId xmlns:a16="http://schemas.microsoft.com/office/drawing/2014/main" id="{EDDED5DC-DEF9-14EF-8E99-1B55124556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32471" y="1591747"/>
                <a:ext cx="341154" cy="341154"/>
              </a:xfrm>
              <a:prstGeom prst="rect">
                <a:avLst/>
              </a:prstGeom>
            </p:spPr>
          </p:pic>
          <p:sp>
            <p:nvSpPr>
              <p:cNvPr id="75" name="CaixaDeTexto 74">
                <a:extLst>
                  <a:ext uri="{FF2B5EF4-FFF2-40B4-BE49-F238E27FC236}">
                    <a16:creationId xmlns:a16="http://schemas.microsoft.com/office/drawing/2014/main" id="{C52F4125-19DA-1822-6A18-B5408095BBB7}"/>
                  </a:ext>
                </a:extLst>
              </p:cNvPr>
              <p:cNvSpPr txBox="1"/>
              <p:nvPr/>
            </p:nvSpPr>
            <p:spPr>
              <a:xfrm>
                <a:off x="7003962" y="2250757"/>
                <a:ext cx="125501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pt-BR" sz="800" dirty="0">
                    <a:solidFill>
                      <a:srgbClr val="00B0F0"/>
                    </a:solidFill>
                    <a:latin typeface="Century Gothic" panose="020B0502020202020204" pitchFamily="34" charset="0"/>
                  </a:rPr>
                  <a:t>Proteção imediata após contratar o seguro.</a:t>
                </a:r>
              </a:p>
            </p:txBody>
          </p:sp>
          <p:sp>
            <p:nvSpPr>
              <p:cNvPr id="76" name="CaixaDeTexto 75">
                <a:extLst>
                  <a:ext uri="{FF2B5EF4-FFF2-40B4-BE49-F238E27FC236}">
                    <a16:creationId xmlns:a16="http://schemas.microsoft.com/office/drawing/2014/main" id="{1FD2335B-48C6-F073-D8CD-750F3A4795D4}"/>
                  </a:ext>
                </a:extLst>
              </p:cNvPr>
              <p:cNvSpPr txBox="1"/>
              <p:nvPr/>
            </p:nvSpPr>
            <p:spPr>
              <a:xfrm>
                <a:off x="7152813" y="1989145"/>
                <a:ext cx="957313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1100" b="1" dirty="0">
                    <a:solidFill>
                      <a:schemeClr val="accent5">
                        <a:lumMod val="50000"/>
                      </a:schemeClr>
                    </a:solidFill>
                  </a:rPr>
                  <a:t>Sem carência</a:t>
                </a:r>
              </a:p>
            </p:txBody>
          </p:sp>
        </p:grpSp>
        <p:grpSp>
          <p:nvGrpSpPr>
            <p:cNvPr id="77" name="Agrupar 76">
              <a:extLst>
                <a:ext uri="{FF2B5EF4-FFF2-40B4-BE49-F238E27FC236}">
                  <a16:creationId xmlns:a16="http://schemas.microsoft.com/office/drawing/2014/main" id="{0D362B5A-91B9-8121-C9CB-286BC451FA38}"/>
                </a:ext>
              </a:extLst>
            </p:cNvPr>
            <p:cNvGrpSpPr/>
            <p:nvPr/>
          </p:nvGrpSpPr>
          <p:grpSpPr>
            <a:xfrm>
              <a:off x="8462571" y="1253322"/>
              <a:ext cx="1384459" cy="1120674"/>
              <a:chOff x="8462571" y="1591747"/>
              <a:chExt cx="1384459" cy="1120674"/>
            </a:xfrm>
          </p:grpSpPr>
          <p:pic>
            <p:nvPicPr>
              <p:cNvPr id="78" name="Imagem 77" descr="Forma&#10;&#10;Descrição gerada automaticamente com confiança baixa">
                <a:extLst>
                  <a:ext uri="{FF2B5EF4-FFF2-40B4-BE49-F238E27FC236}">
                    <a16:creationId xmlns:a16="http://schemas.microsoft.com/office/drawing/2014/main" id="{59B81006-1AF0-F242-7821-78B8C37E50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977486" y="1591747"/>
                <a:ext cx="341154" cy="341154"/>
              </a:xfrm>
              <a:prstGeom prst="rect">
                <a:avLst/>
              </a:prstGeom>
            </p:spPr>
          </p:pic>
          <p:sp>
            <p:nvSpPr>
              <p:cNvPr id="79" name="CaixaDeTexto 78">
                <a:extLst>
                  <a:ext uri="{FF2B5EF4-FFF2-40B4-BE49-F238E27FC236}">
                    <a16:creationId xmlns:a16="http://schemas.microsoft.com/office/drawing/2014/main" id="{AB9AEC80-CB24-A1D6-7A5C-91FC28D91172}"/>
                  </a:ext>
                </a:extLst>
              </p:cNvPr>
              <p:cNvSpPr txBox="1"/>
              <p:nvPr/>
            </p:nvSpPr>
            <p:spPr>
              <a:xfrm>
                <a:off x="8462571" y="2250756"/>
                <a:ext cx="138445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pt-BR" sz="800" dirty="0">
                    <a:solidFill>
                      <a:srgbClr val="00B0F0"/>
                    </a:solidFill>
                    <a:latin typeface="Century Gothic" panose="020B0502020202020204" pitchFamily="34" charset="0"/>
                  </a:rPr>
                  <a:t>Cadastre-se e aproveite os descontos em produtos e serviços.</a:t>
                </a:r>
              </a:p>
            </p:txBody>
          </p:sp>
          <p:sp>
            <p:nvSpPr>
              <p:cNvPr id="80" name="CaixaDeTexto 79">
                <a:extLst>
                  <a:ext uri="{FF2B5EF4-FFF2-40B4-BE49-F238E27FC236}">
                    <a16:creationId xmlns:a16="http://schemas.microsoft.com/office/drawing/2014/main" id="{B5EC7E39-98E6-5AB6-FD16-C565A54B4215}"/>
                  </a:ext>
                </a:extLst>
              </p:cNvPr>
              <p:cNvSpPr txBox="1"/>
              <p:nvPr/>
            </p:nvSpPr>
            <p:spPr>
              <a:xfrm>
                <a:off x="8718866" y="1989145"/>
                <a:ext cx="784189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1100" b="1" dirty="0">
                    <a:solidFill>
                      <a:schemeClr val="accent5">
                        <a:lumMod val="50000"/>
                      </a:schemeClr>
                    </a:solidFill>
                  </a:rPr>
                  <a:t>Porto Plus</a:t>
                </a:r>
              </a:p>
            </p:txBody>
          </p:sp>
        </p:grpSp>
      </p:grpSp>
      <p:sp>
        <p:nvSpPr>
          <p:cNvPr id="82" name="CaixaDeTexto 81">
            <a:extLst>
              <a:ext uri="{FF2B5EF4-FFF2-40B4-BE49-F238E27FC236}">
                <a16:creationId xmlns:a16="http://schemas.microsoft.com/office/drawing/2014/main" id="{7B1D7D1B-26A3-EEDA-8CC1-78C318676318}"/>
              </a:ext>
            </a:extLst>
          </p:cNvPr>
          <p:cNvSpPr txBox="1"/>
          <p:nvPr/>
        </p:nvSpPr>
        <p:spPr>
          <a:xfrm>
            <a:off x="9641286" y="3202344"/>
            <a:ext cx="755664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entury Gothic" panose="020B0502020202020204" pitchFamily="34" charset="0"/>
              </a:rPr>
              <a:t>Para evitar prejuízos financeiros decorrentes desses eventos, é sugerido que se contrate um seguro de celular, especialmente da empresa Porto Seguro, que oferece diversos planos com assistência 24 horas, reembolso rápido e proteção contra danos acidentais, roubo e furto. A contratação é simples e pode ser feita online e parcelada em até 12 vezes sem juros, além de outros benefícios, como cobertura internacional e descontos em acessórios em lojas parceiras.</a:t>
            </a:r>
            <a:endParaRPr lang="pt-BR" dirty="0">
              <a:solidFill>
                <a:schemeClr val="tx1">
                  <a:lumMod val="50000"/>
                  <a:lumOff val="50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83" name="CaixaDeTexto 82">
            <a:extLst>
              <a:ext uri="{FF2B5EF4-FFF2-40B4-BE49-F238E27FC236}">
                <a16:creationId xmlns:a16="http://schemas.microsoft.com/office/drawing/2014/main" id="{8C326A69-363A-8576-1892-AB8003D295B8}"/>
              </a:ext>
            </a:extLst>
          </p:cNvPr>
          <p:cNvSpPr txBox="1"/>
          <p:nvPr/>
        </p:nvSpPr>
        <p:spPr>
          <a:xfrm>
            <a:off x="11103372" y="2734941"/>
            <a:ext cx="60945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pt-BR" b="1" i="0" dirty="0">
                <a:solidFill>
                  <a:srgbClr val="00B0F0"/>
                </a:solidFill>
                <a:effectLst/>
                <a:latin typeface="Century Gothic" panose="020B0502020202020204" pitchFamily="34" charset="0"/>
              </a:rPr>
              <a:t>Coberturas seguro porto para smartphones</a:t>
            </a:r>
          </a:p>
        </p:txBody>
      </p:sp>
      <p:sp>
        <p:nvSpPr>
          <p:cNvPr id="84" name="Retângulo: Cantos Arredondados 83">
            <a:extLst>
              <a:ext uri="{FF2B5EF4-FFF2-40B4-BE49-F238E27FC236}">
                <a16:creationId xmlns:a16="http://schemas.microsoft.com/office/drawing/2014/main" id="{7F7773A9-C324-C737-1628-B792B0155220}"/>
              </a:ext>
            </a:extLst>
          </p:cNvPr>
          <p:cNvSpPr/>
          <p:nvPr/>
        </p:nvSpPr>
        <p:spPr>
          <a:xfrm>
            <a:off x="8781111" y="800100"/>
            <a:ext cx="1244706" cy="1676399"/>
          </a:xfrm>
          <a:prstGeom prst="round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87" name="Conector reto 86">
            <a:extLst>
              <a:ext uri="{FF2B5EF4-FFF2-40B4-BE49-F238E27FC236}">
                <a16:creationId xmlns:a16="http://schemas.microsoft.com/office/drawing/2014/main" id="{2647BCA7-B23E-F015-EB2A-BFADEF95E344}"/>
              </a:ext>
            </a:extLst>
          </p:cNvPr>
          <p:cNvCxnSpPr>
            <a:cxnSpLocks/>
          </p:cNvCxnSpPr>
          <p:nvPr/>
        </p:nvCxnSpPr>
        <p:spPr>
          <a:xfrm flipH="1">
            <a:off x="9401882" y="3167773"/>
            <a:ext cx="7679618" cy="0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Imagem 7" descr="Criança de bicicleta na grama&#10;&#10;Descrição gerada automaticamente">
            <a:extLst>
              <a:ext uri="{FF2B5EF4-FFF2-40B4-BE49-F238E27FC236}">
                <a16:creationId xmlns:a16="http://schemas.microsoft.com/office/drawing/2014/main" id="{0C23F4E3-41C7-F7FE-58A8-8CBB03D2842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39" t="14" r="1007" b="916"/>
          <a:stretch>
            <a:fillRect/>
          </a:stretch>
        </p:blipFill>
        <p:spPr>
          <a:xfrm>
            <a:off x="1142441" y="2872940"/>
            <a:ext cx="7327726" cy="5315202"/>
          </a:xfrm>
          <a:custGeom>
            <a:avLst/>
            <a:gdLst>
              <a:gd name="connsiteX0" fmla="*/ 185846 w 7327726"/>
              <a:gd name="connsiteY0" fmla="*/ 0 h 5323562"/>
              <a:gd name="connsiteX1" fmla="*/ 7141880 w 7327726"/>
              <a:gd name="connsiteY1" fmla="*/ 0 h 5323562"/>
              <a:gd name="connsiteX2" fmla="*/ 7327726 w 7327726"/>
              <a:gd name="connsiteY2" fmla="*/ 185846 h 5323562"/>
              <a:gd name="connsiteX3" fmla="*/ 7327726 w 7327726"/>
              <a:gd name="connsiteY3" fmla="*/ 5137716 h 5323562"/>
              <a:gd name="connsiteX4" fmla="*/ 7141880 w 7327726"/>
              <a:gd name="connsiteY4" fmla="*/ 5323562 h 5323562"/>
              <a:gd name="connsiteX5" fmla="*/ 185846 w 7327726"/>
              <a:gd name="connsiteY5" fmla="*/ 5323562 h 5323562"/>
              <a:gd name="connsiteX6" fmla="*/ 0 w 7327726"/>
              <a:gd name="connsiteY6" fmla="*/ 5137716 h 5323562"/>
              <a:gd name="connsiteX7" fmla="*/ 0 w 7327726"/>
              <a:gd name="connsiteY7" fmla="*/ 185846 h 5323562"/>
              <a:gd name="connsiteX8" fmla="*/ 185846 w 7327726"/>
              <a:gd name="connsiteY8" fmla="*/ 0 h 5323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327726" h="5323562">
                <a:moveTo>
                  <a:pt x="185846" y="0"/>
                </a:moveTo>
                <a:lnTo>
                  <a:pt x="7141880" y="0"/>
                </a:lnTo>
                <a:cubicBezTo>
                  <a:pt x="7244520" y="0"/>
                  <a:pt x="7327726" y="83206"/>
                  <a:pt x="7327726" y="185846"/>
                </a:cubicBezTo>
                <a:lnTo>
                  <a:pt x="7327726" y="5137716"/>
                </a:lnTo>
                <a:cubicBezTo>
                  <a:pt x="7327726" y="5240356"/>
                  <a:pt x="7244520" y="5323562"/>
                  <a:pt x="7141880" y="5323562"/>
                </a:cubicBezTo>
                <a:lnTo>
                  <a:pt x="185846" y="5323562"/>
                </a:lnTo>
                <a:cubicBezTo>
                  <a:pt x="83206" y="5323562"/>
                  <a:pt x="0" y="5240356"/>
                  <a:pt x="0" y="5137716"/>
                </a:cubicBezTo>
                <a:lnTo>
                  <a:pt x="0" y="185846"/>
                </a:lnTo>
                <a:cubicBezTo>
                  <a:pt x="0" y="83206"/>
                  <a:pt x="83206" y="0"/>
                  <a:pt x="185846" y="0"/>
                </a:cubicBez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9" name="Agrupar 8">
            <a:extLst>
              <a:ext uri="{FF2B5EF4-FFF2-40B4-BE49-F238E27FC236}">
                <a16:creationId xmlns:a16="http://schemas.microsoft.com/office/drawing/2014/main" id="{404FE4AB-984E-E2B5-A3F4-B87BFF2C6F11}"/>
              </a:ext>
            </a:extLst>
          </p:cNvPr>
          <p:cNvGrpSpPr/>
          <p:nvPr/>
        </p:nvGrpSpPr>
        <p:grpSpPr>
          <a:xfrm>
            <a:off x="17219350" y="8622929"/>
            <a:ext cx="711848" cy="406388"/>
            <a:chOff x="16268700" y="3942611"/>
            <a:chExt cx="711848" cy="406388"/>
          </a:xfrm>
        </p:grpSpPr>
        <p:sp>
          <p:nvSpPr>
            <p:cNvPr id="10" name="Retângulo: Cantos Arredondados 9">
              <a:extLst>
                <a:ext uri="{FF2B5EF4-FFF2-40B4-BE49-F238E27FC236}">
                  <a16:creationId xmlns:a16="http://schemas.microsoft.com/office/drawing/2014/main" id="{49F9361B-1B54-C505-7FBE-40A8090FA7DD}"/>
                </a:ext>
              </a:extLst>
            </p:cNvPr>
            <p:cNvSpPr/>
            <p:nvPr/>
          </p:nvSpPr>
          <p:spPr>
            <a:xfrm>
              <a:off x="16268700" y="3942611"/>
              <a:ext cx="711848" cy="406388"/>
            </a:xfrm>
            <a:prstGeom prst="roundRect">
              <a:avLst/>
            </a:prstGeom>
            <a:solidFill>
              <a:srgbClr val="00B0F0"/>
            </a:solidFill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3" name="Gráfico 12" descr="Ciclismo com preenchimento sólido">
              <a:extLst>
                <a:ext uri="{FF2B5EF4-FFF2-40B4-BE49-F238E27FC236}">
                  <a16:creationId xmlns:a16="http://schemas.microsoft.com/office/drawing/2014/main" id="{3F8B90C3-9250-A0EF-2084-05DB49C5615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6421430" y="3942611"/>
              <a:ext cx="406388" cy="4063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169645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Diagrama&#10;&#10;Descrição gerada automaticamente com confiança baixa">
            <a:extLst>
              <a:ext uri="{FF2B5EF4-FFF2-40B4-BE49-F238E27FC236}">
                <a16:creationId xmlns:a16="http://schemas.microsoft.com/office/drawing/2014/main" id="{A3FEA925-363A-58F6-A62F-E1AD800F12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93"/>
            <a:ext cx="18288000" cy="10286999"/>
          </a:xfrm>
          <a:prstGeom prst="rect">
            <a:avLst/>
          </a:prstGeom>
        </p:spPr>
      </p:pic>
      <p:grpSp>
        <p:nvGrpSpPr>
          <p:cNvPr id="12" name="Agrupar 11">
            <a:extLst>
              <a:ext uri="{FF2B5EF4-FFF2-40B4-BE49-F238E27FC236}">
                <a16:creationId xmlns:a16="http://schemas.microsoft.com/office/drawing/2014/main" id="{2C2458D1-202C-6E36-5094-FBD76E9AC47E}"/>
              </a:ext>
            </a:extLst>
          </p:cNvPr>
          <p:cNvGrpSpPr/>
          <p:nvPr/>
        </p:nvGrpSpPr>
        <p:grpSpPr>
          <a:xfrm>
            <a:off x="1411" y="0"/>
            <a:ext cx="18285178" cy="513567"/>
            <a:chOff x="1411" y="0"/>
            <a:chExt cx="18285178" cy="609506"/>
          </a:xfrm>
        </p:grpSpPr>
        <p:sp>
          <p:nvSpPr>
            <p:cNvPr id="4" name="Retângulo 3">
              <a:extLst>
                <a:ext uri="{FF2B5EF4-FFF2-40B4-BE49-F238E27FC236}">
                  <a16:creationId xmlns:a16="http://schemas.microsoft.com/office/drawing/2014/main" id="{39E567E7-5541-1B77-A1C1-4D2BC8EDC054}"/>
                </a:ext>
              </a:extLst>
            </p:cNvPr>
            <p:cNvSpPr/>
            <p:nvPr/>
          </p:nvSpPr>
          <p:spPr>
            <a:xfrm>
              <a:off x="1411" y="0"/>
              <a:ext cx="18285178" cy="6095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7199"/>
            </a:p>
          </p:txBody>
        </p:sp>
        <p:cxnSp>
          <p:nvCxnSpPr>
            <p:cNvPr id="6" name="Conector reto 5">
              <a:extLst>
                <a:ext uri="{FF2B5EF4-FFF2-40B4-BE49-F238E27FC236}">
                  <a16:creationId xmlns:a16="http://schemas.microsoft.com/office/drawing/2014/main" id="{76EFB1E2-281B-3CF4-4B19-C2821B40F30D}"/>
                </a:ext>
              </a:extLst>
            </p:cNvPr>
            <p:cNvCxnSpPr>
              <a:cxnSpLocks/>
            </p:cNvCxnSpPr>
            <p:nvPr/>
          </p:nvCxnSpPr>
          <p:spPr>
            <a:xfrm>
              <a:off x="1411" y="609506"/>
              <a:ext cx="18285178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Imagem 13">
            <a:extLst>
              <a:ext uri="{FF2B5EF4-FFF2-40B4-BE49-F238E27FC236}">
                <a16:creationId xmlns:a16="http://schemas.microsoft.com/office/drawing/2014/main" id="{B88D5160-35EC-938A-55C1-F505814E9C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65" y="117084"/>
            <a:ext cx="904762" cy="285714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AD3E2C44-F1EC-3687-85A5-48C2DA01548D}"/>
              </a:ext>
            </a:extLst>
          </p:cNvPr>
          <p:cNvSpPr txBox="1"/>
          <p:nvPr/>
        </p:nvSpPr>
        <p:spPr>
          <a:xfrm>
            <a:off x="1353512" y="118283"/>
            <a:ext cx="5934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>
                <a:latin typeface="Helvetica" panose="020B0604020202020204" pitchFamily="34" charset="0"/>
                <a:cs typeface="Helvetica" panose="020B0604020202020204" pitchFamily="34" charset="0"/>
              </a:rPr>
              <a:t>Home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2A3A6AD7-30E0-3D61-8CC1-A4A05427FC7A}"/>
              </a:ext>
            </a:extLst>
          </p:cNvPr>
          <p:cNvSpPr txBox="1"/>
          <p:nvPr/>
        </p:nvSpPr>
        <p:spPr>
          <a:xfrm>
            <a:off x="2326130" y="118282"/>
            <a:ext cx="6703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>
                <a:latin typeface="Helvetica" panose="020B0604020202020204" pitchFamily="34" charset="0"/>
                <a:cs typeface="Helvetica" panose="020B0604020202020204" pitchFamily="34" charset="0"/>
              </a:rPr>
              <a:t>Projeto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FBBB0FAB-7801-5630-154B-5142592DD11E}"/>
              </a:ext>
            </a:extLst>
          </p:cNvPr>
          <p:cNvSpPr txBox="1"/>
          <p:nvPr/>
        </p:nvSpPr>
        <p:spPr>
          <a:xfrm>
            <a:off x="3375692" y="116690"/>
            <a:ext cx="10358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>
                <a:latin typeface="Helvetica" panose="020B0604020202020204" pitchFamily="34" charset="0"/>
                <a:cs typeface="Helvetica" panose="020B0604020202020204" pitchFamily="34" charset="0"/>
              </a:rPr>
              <a:t>Cronograma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836B6B3D-C3BB-16B7-98C4-1C66DC813770}"/>
              </a:ext>
            </a:extLst>
          </p:cNvPr>
          <p:cNvSpPr txBox="1"/>
          <p:nvPr/>
        </p:nvSpPr>
        <p:spPr>
          <a:xfrm>
            <a:off x="4790739" y="116689"/>
            <a:ext cx="6607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>
                <a:latin typeface="Helvetica" panose="020B0604020202020204" pitchFamily="34" charset="0"/>
                <a:cs typeface="Helvetica" panose="020B0604020202020204" pitchFamily="34" charset="0"/>
              </a:rPr>
              <a:t>Equipe</a:t>
            </a:r>
          </a:p>
        </p:txBody>
      </p:sp>
      <p:pic>
        <p:nvPicPr>
          <p:cNvPr id="20" name="Imagem 19" descr="Forma&#10;&#10;Descrição gerada automaticamente com confiança baixa">
            <a:extLst>
              <a:ext uri="{FF2B5EF4-FFF2-40B4-BE49-F238E27FC236}">
                <a16:creationId xmlns:a16="http://schemas.microsoft.com/office/drawing/2014/main" id="{3F55B266-AB27-1AE1-C622-02F26AD20C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92699" y="116689"/>
            <a:ext cx="276999" cy="276999"/>
          </a:xfrm>
          <a:prstGeom prst="rect">
            <a:avLst/>
          </a:prstGeom>
        </p:spPr>
      </p:pic>
      <p:sp>
        <p:nvSpPr>
          <p:cNvPr id="21" name="Retângulo 20">
            <a:extLst>
              <a:ext uri="{FF2B5EF4-FFF2-40B4-BE49-F238E27FC236}">
                <a16:creationId xmlns:a16="http://schemas.microsoft.com/office/drawing/2014/main" id="{558B0632-017C-E9AA-5ED6-F91272FCFA95}"/>
              </a:ext>
            </a:extLst>
          </p:cNvPr>
          <p:cNvSpPr/>
          <p:nvPr/>
        </p:nvSpPr>
        <p:spPr>
          <a:xfrm>
            <a:off x="0" y="9173029"/>
            <a:ext cx="18288000" cy="111238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21950296-5979-5678-E338-66A96970310B}"/>
              </a:ext>
            </a:extLst>
          </p:cNvPr>
          <p:cNvSpPr txBox="1"/>
          <p:nvPr/>
        </p:nvSpPr>
        <p:spPr>
          <a:xfrm>
            <a:off x="282874" y="9326325"/>
            <a:ext cx="11208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Lorem</a:t>
            </a:r>
            <a:r>
              <a:rPr lang="pt-BR" sz="1200" b="1" dirty="0">
                <a:solidFill>
                  <a:schemeClr val="bg1"/>
                </a:solidFill>
                <a:latin typeface="Century Gothic" panose="020B0502020202020204" pitchFamily="34" charset="0"/>
              </a:rPr>
              <a:t> ipsum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94FFABA8-8F23-EC21-90CE-2CE1BD5F054C}"/>
              </a:ext>
            </a:extLst>
          </p:cNvPr>
          <p:cNvSpPr txBox="1"/>
          <p:nvPr/>
        </p:nvSpPr>
        <p:spPr>
          <a:xfrm>
            <a:off x="282874" y="9636094"/>
            <a:ext cx="36604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" b="0" i="0" dirty="0" err="1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Nulla</a:t>
            </a:r>
            <a:r>
              <a:rPr lang="pt-BR" sz="800" b="0" i="0" dirty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 in </a:t>
            </a:r>
            <a:r>
              <a:rPr lang="pt-BR" sz="800" b="0" i="0" dirty="0" err="1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dapibus</a:t>
            </a:r>
            <a:r>
              <a:rPr lang="pt-BR" sz="800" b="0" i="0" dirty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 nunc. Nunc </a:t>
            </a:r>
            <a:r>
              <a:rPr lang="pt-BR" sz="800" b="0" i="0" dirty="0" err="1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eget</a:t>
            </a:r>
            <a:r>
              <a:rPr lang="pt-BR" sz="800" b="0" i="0" dirty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 </a:t>
            </a:r>
            <a:r>
              <a:rPr lang="pt-BR" sz="800" b="0" i="0" dirty="0" err="1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nisl</a:t>
            </a:r>
            <a:r>
              <a:rPr lang="pt-BR" sz="800" b="0" i="0" dirty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 </a:t>
            </a:r>
            <a:r>
              <a:rPr lang="pt-BR" sz="800" b="0" i="0" dirty="0" err="1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vel</a:t>
            </a:r>
            <a:r>
              <a:rPr lang="pt-BR" sz="800" b="0" i="0" dirty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 </a:t>
            </a:r>
            <a:r>
              <a:rPr lang="pt-BR" sz="800" b="0" i="0" dirty="0" err="1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neque</a:t>
            </a:r>
            <a:r>
              <a:rPr lang="pt-BR" sz="800" b="0" i="0" dirty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 </a:t>
            </a:r>
            <a:r>
              <a:rPr lang="pt-BR" sz="800" b="0" i="0" dirty="0" err="1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rutrum</a:t>
            </a:r>
            <a:r>
              <a:rPr lang="pt-BR" sz="800" b="0" i="0" dirty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 </a:t>
            </a:r>
            <a:r>
              <a:rPr lang="pt-BR" sz="800" b="0" i="0" dirty="0" err="1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iaculis</a:t>
            </a:r>
            <a:r>
              <a:rPr lang="pt-BR" sz="800" b="0" i="0" dirty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. Nunc </a:t>
            </a:r>
            <a:r>
              <a:rPr lang="pt-BR" sz="800" b="0" i="0" dirty="0" err="1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facilisis</a:t>
            </a:r>
            <a:r>
              <a:rPr lang="pt-BR" sz="800" b="0" i="0" dirty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 </a:t>
            </a:r>
            <a:r>
              <a:rPr lang="pt-BR" sz="800" b="0" i="0" dirty="0" err="1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facilisis</a:t>
            </a:r>
            <a:r>
              <a:rPr lang="pt-BR" sz="800" b="0" i="0" dirty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 </a:t>
            </a:r>
            <a:r>
              <a:rPr lang="pt-BR" sz="800" b="0" i="0" dirty="0" err="1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iaculis</a:t>
            </a:r>
            <a:r>
              <a:rPr lang="pt-BR" sz="800" b="0" i="0" dirty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. </a:t>
            </a:r>
            <a:r>
              <a:rPr lang="pt-BR" sz="800" b="0" i="0" dirty="0" err="1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Class</a:t>
            </a:r>
            <a:r>
              <a:rPr lang="pt-BR" sz="800" b="0" i="0" dirty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 </a:t>
            </a:r>
            <a:r>
              <a:rPr lang="pt-BR" sz="800" b="0" i="0" dirty="0" err="1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aptent</a:t>
            </a:r>
            <a:r>
              <a:rPr lang="pt-BR" sz="800" b="0" i="0" dirty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 </a:t>
            </a:r>
            <a:r>
              <a:rPr lang="pt-BR" sz="800" b="0" i="0" dirty="0" err="1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taciti</a:t>
            </a:r>
            <a:r>
              <a:rPr lang="pt-BR" sz="800" b="0" i="0" dirty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 </a:t>
            </a:r>
            <a:r>
              <a:rPr lang="pt-BR" sz="800" b="0" i="0" dirty="0" err="1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sociosqu</a:t>
            </a:r>
            <a:r>
              <a:rPr lang="pt-BR" sz="800" b="0" i="0" dirty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 ad </a:t>
            </a:r>
            <a:r>
              <a:rPr lang="pt-BR" sz="800" b="0" i="0" dirty="0" err="1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litora</a:t>
            </a:r>
            <a:r>
              <a:rPr lang="pt-BR" sz="800" b="0" i="0" dirty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 </a:t>
            </a:r>
            <a:r>
              <a:rPr lang="pt-BR" sz="800" b="0" i="0" dirty="0" err="1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torquent</a:t>
            </a:r>
            <a:r>
              <a:rPr lang="pt-BR" sz="800" b="0" i="0" dirty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 per </a:t>
            </a:r>
            <a:r>
              <a:rPr lang="pt-BR" sz="800" b="0" i="0" dirty="0" err="1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conubia</a:t>
            </a:r>
            <a:r>
              <a:rPr lang="pt-BR" sz="800" b="0" i="0" dirty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 </a:t>
            </a:r>
            <a:r>
              <a:rPr lang="pt-BR" sz="800" b="0" i="0" dirty="0" err="1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nostra</a:t>
            </a:r>
            <a:r>
              <a:rPr lang="pt-BR" sz="800" b="0" i="0" dirty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, per </a:t>
            </a:r>
            <a:r>
              <a:rPr lang="pt-BR" sz="800" b="0" i="0" dirty="0" err="1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inceptos</a:t>
            </a:r>
            <a:r>
              <a:rPr lang="pt-BR" sz="800" b="0" i="0" dirty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 </a:t>
            </a:r>
            <a:r>
              <a:rPr lang="pt-BR" sz="800" b="0" i="0" dirty="0" err="1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himenaeos</a:t>
            </a:r>
            <a:r>
              <a:rPr lang="pt-BR" sz="800" b="0" i="0" dirty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.</a:t>
            </a:r>
            <a:endParaRPr lang="pt-BR" sz="8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91A1836E-013F-AAC6-3DAA-9C56BC364624}"/>
              </a:ext>
            </a:extLst>
          </p:cNvPr>
          <p:cNvSpPr txBox="1"/>
          <p:nvPr/>
        </p:nvSpPr>
        <p:spPr>
          <a:xfrm>
            <a:off x="5830684" y="125799"/>
            <a:ext cx="10967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>
                <a:latin typeface="Helvetica" panose="020B0604020202020204" pitchFamily="34" charset="0"/>
                <a:cs typeface="Helvetica" panose="020B0604020202020204" pitchFamily="34" charset="0"/>
              </a:rPr>
              <a:t>Fale conosco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FD52CE93-6208-425B-C0C8-951E28923034}"/>
              </a:ext>
            </a:extLst>
          </p:cNvPr>
          <p:cNvSpPr txBox="1"/>
          <p:nvPr/>
        </p:nvSpPr>
        <p:spPr>
          <a:xfrm>
            <a:off x="5921558" y="9323476"/>
            <a:ext cx="6110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Home</a:t>
            </a: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BA91F27F-C481-0054-1009-0BCDDDA7BCA6}"/>
              </a:ext>
            </a:extLst>
          </p:cNvPr>
          <p:cNvSpPr txBox="1"/>
          <p:nvPr/>
        </p:nvSpPr>
        <p:spPr>
          <a:xfrm>
            <a:off x="7111910" y="9323475"/>
            <a:ext cx="7152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Projeto</a:t>
            </a: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FFBD7838-84A3-4494-CCA8-8ACE61397718}"/>
              </a:ext>
            </a:extLst>
          </p:cNvPr>
          <p:cNvSpPr txBox="1"/>
          <p:nvPr/>
        </p:nvSpPr>
        <p:spPr>
          <a:xfrm>
            <a:off x="8379206" y="9321883"/>
            <a:ext cx="10983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Cronograma</a:t>
            </a: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2636A7A6-6ADC-62F8-E0BD-7E0CF89B557A}"/>
              </a:ext>
            </a:extLst>
          </p:cNvPr>
          <p:cNvSpPr txBox="1"/>
          <p:nvPr/>
        </p:nvSpPr>
        <p:spPr>
          <a:xfrm>
            <a:off x="10011987" y="9321882"/>
            <a:ext cx="6992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Equipe</a:t>
            </a: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75E06BF1-004E-B0D1-C0EB-09E33F39C633}"/>
              </a:ext>
            </a:extLst>
          </p:cNvPr>
          <p:cNvSpPr txBox="1"/>
          <p:nvPr/>
        </p:nvSpPr>
        <p:spPr>
          <a:xfrm>
            <a:off x="11269667" y="9330992"/>
            <a:ext cx="5795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F.A.Q</a:t>
            </a: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7E646AF2-DFA3-FADB-19E7-D46D85F6BE52}"/>
              </a:ext>
            </a:extLst>
          </p:cNvPr>
          <p:cNvSpPr txBox="1"/>
          <p:nvPr/>
        </p:nvSpPr>
        <p:spPr>
          <a:xfrm>
            <a:off x="11269667" y="9636622"/>
            <a:ext cx="10038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>
                <a:solidFill>
                  <a:schemeClr val="bg1"/>
                </a:solidFill>
                <a:latin typeface="Century Gothic" panose="020B0502020202020204" pitchFamily="34" charset="0"/>
              </a:rPr>
              <a:t>• Como acessar</a:t>
            </a:r>
          </a:p>
          <a:p>
            <a:r>
              <a:rPr lang="pt-BR" sz="800" dirty="0">
                <a:solidFill>
                  <a:schemeClr val="bg1"/>
                </a:solidFill>
                <a:latin typeface="Century Gothic" panose="020B0502020202020204" pitchFamily="34" charset="0"/>
              </a:rPr>
              <a:t>• </a:t>
            </a:r>
            <a:r>
              <a:rPr lang="pt-BR" sz="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Lorem</a:t>
            </a:r>
            <a:r>
              <a:rPr lang="pt-BR" sz="800" dirty="0">
                <a:solidFill>
                  <a:schemeClr val="bg1"/>
                </a:solidFill>
                <a:latin typeface="Century Gothic" panose="020B0502020202020204" pitchFamily="34" charset="0"/>
              </a:rPr>
              <a:t> Ipsum</a:t>
            </a:r>
          </a:p>
          <a:p>
            <a:r>
              <a:rPr lang="pt-BR" sz="800" dirty="0">
                <a:solidFill>
                  <a:schemeClr val="bg1"/>
                </a:solidFill>
                <a:latin typeface="Century Gothic" panose="020B0502020202020204" pitchFamily="34" charset="0"/>
              </a:rPr>
              <a:t>• </a:t>
            </a:r>
            <a:r>
              <a:rPr lang="pt-BR" sz="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Lorem</a:t>
            </a:r>
            <a:r>
              <a:rPr lang="pt-BR" sz="800" dirty="0">
                <a:solidFill>
                  <a:schemeClr val="bg1"/>
                </a:solidFill>
                <a:latin typeface="Century Gothic" panose="020B0502020202020204" pitchFamily="34" charset="0"/>
              </a:rPr>
              <a:t> Ipsum</a:t>
            </a: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7397894D-73E3-2781-492D-EAA278AE0A85}"/>
              </a:ext>
            </a:extLst>
          </p:cNvPr>
          <p:cNvSpPr txBox="1"/>
          <p:nvPr/>
        </p:nvSpPr>
        <p:spPr>
          <a:xfrm>
            <a:off x="10011987" y="9636093"/>
            <a:ext cx="10134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>
                <a:solidFill>
                  <a:schemeClr val="bg1"/>
                </a:solidFill>
                <a:latin typeface="Century Gothic" panose="020B0502020202020204" pitchFamily="34" charset="0"/>
              </a:rPr>
              <a:t>• A equipe</a:t>
            </a:r>
          </a:p>
          <a:p>
            <a:r>
              <a:rPr lang="pt-BR" sz="800" dirty="0">
                <a:solidFill>
                  <a:schemeClr val="bg1"/>
                </a:solidFill>
                <a:latin typeface="Century Gothic" panose="020B0502020202020204" pitchFamily="34" charset="0"/>
              </a:rPr>
              <a:t>• Perfil individual</a:t>
            </a:r>
          </a:p>
        </p:txBody>
      </p: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8D18BB59-519C-084B-CC09-6AFE5EE284B0}"/>
              </a:ext>
            </a:extLst>
          </p:cNvPr>
          <p:cNvSpPr txBox="1"/>
          <p:nvPr/>
        </p:nvSpPr>
        <p:spPr>
          <a:xfrm>
            <a:off x="8379206" y="9636093"/>
            <a:ext cx="8402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>
                <a:solidFill>
                  <a:schemeClr val="bg1"/>
                </a:solidFill>
                <a:latin typeface="Century Gothic" panose="020B0502020202020204" pitchFamily="34" charset="0"/>
              </a:rPr>
              <a:t>• Calendário</a:t>
            </a:r>
          </a:p>
          <a:p>
            <a:r>
              <a:rPr lang="pt-BR" sz="800" dirty="0">
                <a:solidFill>
                  <a:schemeClr val="bg1"/>
                </a:solidFill>
                <a:latin typeface="Century Gothic" panose="020B0502020202020204" pitchFamily="34" charset="0"/>
              </a:rPr>
              <a:t>• </a:t>
            </a:r>
            <a:r>
              <a:rPr lang="pt-BR" sz="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Trello</a:t>
            </a:r>
            <a:endParaRPr lang="pt-BR" sz="800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r>
              <a:rPr lang="pt-BR" sz="800" dirty="0">
                <a:solidFill>
                  <a:schemeClr val="bg1"/>
                </a:solidFill>
                <a:latin typeface="Century Gothic" panose="020B0502020202020204" pitchFamily="34" charset="0"/>
              </a:rPr>
              <a:t>• Entregas</a:t>
            </a:r>
          </a:p>
        </p:txBody>
      </p: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624B153D-DF6A-6139-046B-2F282A196821}"/>
              </a:ext>
            </a:extLst>
          </p:cNvPr>
          <p:cNvSpPr txBox="1"/>
          <p:nvPr/>
        </p:nvSpPr>
        <p:spPr>
          <a:xfrm>
            <a:off x="7111910" y="9637638"/>
            <a:ext cx="11592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>
                <a:solidFill>
                  <a:schemeClr val="bg1"/>
                </a:solidFill>
                <a:latin typeface="Century Gothic" panose="020B0502020202020204" pitchFamily="34" charset="0"/>
              </a:rPr>
              <a:t>• Sobre o case</a:t>
            </a:r>
          </a:p>
          <a:p>
            <a:r>
              <a:rPr lang="pt-BR" sz="800" dirty="0">
                <a:solidFill>
                  <a:schemeClr val="bg1"/>
                </a:solidFill>
                <a:latin typeface="Century Gothic" panose="020B0502020202020204" pitchFamily="34" charset="0"/>
              </a:rPr>
              <a:t>• Documentações</a:t>
            </a:r>
          </a:p>
          <a:p>
            <a:r>
              <a:rPr lang="pt-BR" sz="800" dirty="0">
                <a:solidFill>
                  <a:schemeClr val="bg1"/>
                </a:solidFill>
                <a:latin typeface="Century Gothic" panose="020B0502020202020204" pitchFamily="34" charset="0"/>
              </a:rPr>
              <a:t>• Solução</a:t>
            </a:r>
          </a:p>
        </p:txBody>
      </p:sp>
      <p:sp>
        <p:nvSpPr>
          <p:cNvPr id="54" name="Retângulo: Cantos Arredondados 53">
            <a:extLst>
              <a:ext uri="{FF2B5EF4-FFF2-40B4-BE49-F238E27FC236}">
                <a16:creationId xmlns:a16="http://schemas.microsoft.com/office/drawing/2014/main" id="{D62245C9-AC5A-4D85-5917-3A6AA8C22447}"/>
              </a:ext>
            </a:extLst>
          </p:cNvPr>
          <p:cNvSpPr/>
          <p:nvPr/>
        </p:nvSpPr>
        <p:spPr>
          <a:xfrm>
            <a:off x="2421838" y="356123"/>
            <a:ext cx="461837" cy="52528"/>
          </a:xfrm>
          <a:prstGeom prst="roundRect">
            <a:avLst>
              <a:gd name="adj" fmla="val 50000"/>
            </a:avLst>
          </a:prstGeom>
          <a:solidFill>
            <a:srgbClr val="74C3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81" name="Agrupar 80">
            <a:extLst>
              <a:ext uri="{FF2B5EF4-FFF2-40B4-BE49-F238E27FC236}">
                <a16:creationId xmlns:a16="http://schemas.microsoft.com/office/drawing/2014/main" id="{F1558D46-EF22-849F-9EAA-A4A57E1FA32E}"/>
              </a:ext>
            </a:extLst>
          </p:cNvPr>
          <p:cNvGrpSpPr/>
          <p:nvPr/>
        </p:nvGrpSpPr>
        <p:grpSpPr>
          <a:xfrm>
            <a:off x="1155835" y="961058"/>
            <a:ext cx="10403623" cy="1404549"/>
            <a:chOff x="902016" y="1215667"/>
            <a:chExt cx="10403623" cy="1404549"/>
          </a:xfrm>
        </p:grpSpPr>
        <p:grpSp>
          <p:nvGrpSpPr>
            <p:cNvPr id="46" name="Agrupar 45">
              <a:extLst>
                <a:ext uri="{FF2B5EF4-FFF2-40B4-BE49-F238E27FC236}">
                  <a16:creationId xmlns:a16="http://schemas.microsoft.com/office/drawing/2014/main" id="{501CCD68-E6D7-67F0-9191-35E827214721}"/>
                </a:ext>
              </a:extLst>
            </p:cNvPr>
            <p:cNvGrpSpPr/>
            <p:nvPr/>
          </p:nvGrpSpPr>
          <p:grpSpPr>
            <a:xfrm>
              <a:off x="10050622" y="1215667"/>
              <a:ext cx="1255017" cy="1158328"/>
              <a:chOff x="10050622" y="1554092"/>
              <a:chExt cx="1255017" cy="1158328"/>
            </a:xfrm>
          </p:grpSpPr>
          <p:pic>
            <p:nvPicPr>
              <p:cNvPr id="47" name="Imagem 46" descr="Forma&#10;&#10;Descrição gerada automaticamente com confiança baixa">
                <a:extLst>
                  <a:ext uri="{FF2B5EF4-FFF2-40B4-BE49-F238E27FC236}">
                    <a16:creationId xmlns:a16="http://schemas.microsoft.com/office/drawing/2014/main" id="{C36ABF57-5A33-8B3E-8024-7AAACF7412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470744" y="1554092"/>
                <a:ext cx="378809" cy="378809"/>
              </a:xfrm>
              <a:prstGeom prst="rect">
                <a:avLst/>
              </a:prstGeom>
            </p:spPr>
          </p:pic>
          <p:sp>
            <p:nvSpPr>
              <p:cNvPr id="55" name="CaixaDeTexto 54">
                <a:extLst>
                  <a:ext uri="{FF2B5EF4-FFF2-40B4-BE49-F238E27FC236}">
                    <a16:creationId xmlns:a16="http://schemas.microsoft.com/office/drawing/2014/main" id="{E0B468D8-D170-BB93-3DFE-1C2987920170}"/>
                  </a:ext>
                </a:extLst>
              </p:cNvPr>
              <p:cNvSpPr txBox="1"/>
              <p:nvPr/>
            </p:nvSpPr>
            <p:spPr>
              <a:xfrm>
                <a:off x="10050622" y="2250755"/>
                <a:ext cx="125501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pt-BR" sz="800" dirty="0">
                    <a:solidFill>
                      <a:srgbClr val="00B0F0"/>
                    </a:solidFill>
                    <a:latin typeface="Century Gothic" panose="020B0502020202020204" pitchFamily="34" charset="0"/>
                  </a:rPr>
                  <a:t>Atendimento digital 24h para você registrar ocorrências.</a:t>
                </a:r>
              </a:p>
            </p:txBody>
          </p:sp>
          <p:sp>
            <p:nvSpPr>
              <p:cNvPr id="56" name="CaixaDeTexto 55">
                <a:extLst>
                  <a:ext uri="{FF2B5EF4-FFF2-40B4-BE49-F238E27FC236}">
                    <a16:creationId xmlns:a16="http://schemas.microsoft.com/office/drawing/2014/main" id="{A99B4E26-F976-FD8A-BB55-4C40AD2E20D5}"/>
                  </a:ext>
                </a:extLst>
              </p:cNvPr>
              <p:cNvSpPr txBox="1"/>
              <p:nvPr/>
            </p:nvSpPr>
            <p:spPr>
              <a:xfrm>
                <a:off x="10164207" y="1989145"/>
                <a:ext cx="1027845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1100" b="1" dirty="0">
                    <a:solidFill>
                      <a:schemeClr val="accent5">
                        <a:lumMod val="50000"/>
                      </a:schemeClr>
                    </a:solidFill>
                  </a:rPr>
                  <a:t>Sinistro online</a:t>
                </a:r>
              </a:p>
            </p:txBody>
          </p:sp>
        </p:grpSp>
        <p:grpSp>
          <p:nvGrpSpPr>
            <p:cNvPr id="57" name="Agrupar 56">
              <a:extLst>
                <a:ext uri="{FF2B5EF4-FFF2-40B4-BE49-F238E27FC236}">
                  <a16:creationId xmlns:a16="http://schemas.microsoft.com/office/drawing/2014/main" id="{A0FD5D29-CFA7-47EA-3DD3-25109665571C}"/>
                </a:ext>
              </a:extLst>
            </p:cNvPr>
            <p:cNvGrpSpPr/>
            <p:nvPr/>
          </p:nvGrpSpPr>
          <p:grpSpPr>
            <a:xfrm>
              <a:off x="902016" y="1230501"/>
              <a:ext cx="1255017" cy="1266606"/>
              <a:chOff x="902016" y="1568926"/>
              <a:chExt cx="1255017" cy="1266606"/>
            </a:xfrm>
          </p:grpSpPr>
          <p:pic>
            <p:nvPicPr>
              <p:cNvPr id="58" name="Imagem 57" descr="Forma&#10;&#10;Descrição gerada automaticamente com confiança baixa">
                <a:extLst>
                  <a:ext uri="{FF2B5EF4-FFF2-40B4-BE49-F238E27FC236}">
                    <a16:creationId xmlns:a16="http://schemas.microsoft.com/office/drawing/2014/main" id="{006AB06C-616F-313C-8152-01E7DBEA4D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47538" y="1568926"/>
                <a:ext cx="363975" cy="363975"/>
              </a:xfrm>
              <a:prstGeom prst="rect">
                <a:avLst/>
              </a:prstGeom>
            </p:spPr>
          </p:pic>
          <p:sp>
            <p:nvSpPr>
              <p:cNvPr id="59" name="CaixaDeTexto 58">
                <a:extLst>
                  <a:ext uri="{FF2B5EF4-FFF2-40B4-BE49-F238E27FC236}">
                    <a16:creationId xmlns:a16="http://schemas.microsoft.com/office/drawing/2014/main" id="{C981F96F-10DC-EAC7-82B2-467EAC63AB75}"/>
                  </a:ext>
                </a:extLst>
              </p:cNvPr>
              <p:cNvSpPr txBox="1"/>
              <p:nvPr/>
            </p:nvSpPr>
            <p:spPr>
              <a:xfrm>
                <a:off x="902016" y="2250757"/>
                <a:ext cx="1255017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pt-BR" sz="800" dirty="0">
                    <a:solidFill>
                      <a:srgbClr val="00B0F0"/>
                    </a:solidFill>
                    <a:latin typeface="Century Gothic" panose="020B0502020202020204" pitchFamily="34" charset="0"/>
                  </a:rPr>
                  <a:t>Proteja seu celular com até 2 anos de uso a partir da data da compra.</a:t>
                </a:r>
              </a:p>
            </p:txBody>
          </p:sp>
          <p:sp>
            <p:nvSpPr>
              <p:cNvPr id="60" name="CaixaDeTexto 59">
                <a:extLst>
                  <a:ext uri="{FF2B5EF4-FFF2-40B4-BE49-F238E27FC236}">
                    <a16:creationId xmlns:a16="http://schemas.microsoft.com/office/drawing/2014/main" id="{DE338D36-B6DD-DEE1-89EF-1AE628CE6149}"/>
                  </a:ext>
                </a:extLst>
              </p:cNvPr>
              <p:cNvSpPr txBox="1"/>
              <p:nvPr/>
            </p:nvSpPr>
            <p:spPr>
              <a:xfrm>
                <a:off x="999948" y="1989145"/>
                <a:ext cx="1061509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1100" b="1" dirty="0">
                    <a:solidFill>
                      <a:schemeClr val="accent5">
                        <a:lumMod val="50000"/>
                      </a:schemeClr>
                    </a:solidFill>
                  </a:rPr>
                  <a:t>Novo ou usado</a:t>
                </a:r>
              </a:p>
            </p:txBody>
          </p:sp>
        </p:grpSp>
        <p:grpSp>
          <p:nvGrpSpPr>
            <p:cNvPr id="61" name="Agrupar 60">
              <a:extLst>
                <a:ext uri="{FF2B5EF4-FFF2-40B4-BE49-F238E27FC236}">
                  <a16:creationId xmlns:a16="http://schemas.microsoft.com/office/drawing/2014/main" id="{1D374A1C-176E-91DC-139E-3C12DC977557}"/>
                </a:ext>
              </a:extLst>
            </p:cNvPr>
            <p:cNvGrpSpPr/>
            <p:nvPr/>
          </p:nvGrpSpPr>
          <p:grpSpPr>
            <a:xfrm>
              <a:off x="2381553" y="1267756"/>
              <a:ext cx="1333978" cy="1106240"/>
              <a:chOff x="2381553" y="1606181"/>
              <a:chExt cx="1333978" cy="1106240"/>
            </a:xfrm>
          </p:grpSpPr>
          <p:pic>
            <p:nvPicPr>
              <p:cNvPr id="62" name="Imagem 61" descr="Forma&#10;&#10;Descrição gerada automaticamente com confiança baixa">
                <a:extLst>
                  <a:ext uri="{FF2B5EF4-FFF2-40B4-BE49-F238E27FC236}">
                    <a16:creationId xmlns:a16="http://schemas.microsoft.com/office/drawing/2014/main" id="{4D257599-786C-859A-BB6B-AACA7AA329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89495" y="1606181"/>
                <a:ext cx="326720" cy="326720"/>
              </a:xfrm>
              <a:prstGeom prst="rect">
                <a:avLst/>
              </a:prstGeom>
            </p:spPr>
          </p:pic>
          <p:sp>
            <p:nvSpPr>
              <p:cNvPr id="63" name="CaixaDeTexto 62">
                <a:extLst>
                  <a:ext uri="{FF2B5EF4-FFF2-40B4-BE49-F238E27FC236}">
                    <a16:creationId xmlns:a16="http://schemas.microsoft.com/office/drawing/2014/main" id="{21C354F2-1E42-1019-BA28-690F61FEC031}"/>
                  </a:ext>
                </a:extLst>
              </p:cNvPr>
              <p:cNvSpPr txBox="1"/>
              <p:nvPr/>
            </p:nvSpPr>
            <p:spPr>
              <a:xfrm>
                <a:off x="2381553" y="2250756"/>
                <a:ext cx="133397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pt-BR" sz="800" dirty="0">
                    <a:solidFill>
                      <a:srgbClr val="00B0F0"/>
                    </a:solidFill>
                    <a:latin typeface="Century Gothic" panose="020B0502020202020204" pitchFamily="34" charset="0"/>
                  </a:rPr>
                  <a:t>Cobertura de danos por quebra acidental do seu smartphone.</a:t>
                </a:r>
              </a:p>
            </p:txBody>
          </p:sp>
          <p:sp>
            <p:nvSpPr>
              <p:cNvPr id="64" name="CaixaDeTexto 63">
                <a:extLst>
                  <a:ext uri="{FF2B5EF4-FFF2-40B4-BE49-F238E27FC236}">
                    <a16:creationId xmlns:a16="http://schemas.microsoft.com/office/drawing/2014/main" id="{A64FA116-0E2E-0C0B-4FA4-44F119BE7D55}"/>
                  </a:ext>
                </a:extLst>
              </p:cNvPr>
              <p:cNvSpPr txBox="1"/>
              <p:nvPr/>
            </p:nvSpPr>
            <p:spPr>
              <a:xfrm>
                <a:off x="2432808" y="1989145"/>
                <a:ext cx="1282723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1100" b="1" dirty="0">
                    <a:solidFill>
                      <a:schemeClr val="accent5">
                        <a:lumMod val="50000"/>
                      </a:schemeClr>
                    </a:solidFill>
                  </a:rPr>
                  <a:t>Danos no aparelho</a:t>
                </a:r>
              </a:p>
            </p:txBody>
          </p:sp>
        </p:grpSp>
        <p:grpSp>
          <p:nvGrpSpPr>
            <p:cNvPr id="65" name="Agrupar 64">
              <a:extLst>
                <a:ext uri="{FF2B5EF4-FFF2-40B4-BE49-F238E27FC236}">
                  <a16:creationId xmlns:a16="http://schemas.microsoft.com/office/drawing/2014/main" id="{85E52642-9A72-E694-47DC-70F34A516E22}"/>
                </a:ext>
              </a:extLst>
            </p:cNvPr>
            <p:cNvGrpSpPr/>
            <p:nvPr/>
          </p:nvGrpSpPr>
          <p:grpSpPr>
            <a:xfrm>
              <a:off x="3948676" y="1253322"/>
              <a:ext cx="1255017" cy="1366894"/>
              <a:chOff x="3948676" y="1591747"/>
              <a:chExt cx="1255017" cy="1366894"/>
            </a:xfrm>
          </p:grpSpPr>
          <p:pic>
            <p:nvPicPr>
              <p:cNvPr id="66" name="Imagem 65" descr="Forma&#10;&#10;Descrição gerada automaticamente com confiança baixa">
                <a:extLst>
                  <a:ext uri="{FF2B5EF4-FFF2-40B4-BE49-F238E27FC236}">
                    <a16:creationId xmlns:a16="http://schemas.microsoft.com/office/drawing/2014/main" id="{762FE31E-9B3F-A46C-78BC-8843D09920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94197" y="1591747"/>
                <a:ext cx="341154" cy="341154"/>
              </a:xfrm>
              <a:prstGeom prst="rect">
                <a:avLst/>
              </a:prstGeom>
            </p:spPr>
          </p:pic>
          <p:sp>
            <p:nvSpPr>
              <p:cNvPr id="67" name="CaixaDeTexto 66">
                <a:extLst>
                  <a:ext uri="{FF2B5EF4-FFF2-40B4-BE49-F238E27FC236}">
                    <a16:creationId xmlns:a16="http://schemas.microsoft.com/office/drawing/2014/main" id="{8D944A65-E380-891F-E0B8-376B5F2CC4E9}"/>
                  </a:ext>
                </a:extLst>
              </p:cNvPr>
              <p:cNvSpPr txBox="1"/>
              <p:nvPr/>
            </p:nvSpPr>
            <p:spPr>
              <a:xfrm>
                <a:off x="3948676" y="2250755"/>
                <a:ext cx="1255017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pt-BR" sz="800" dirty="0">
                    <a:solidFill>
                      <a:srgbClr val="00B0F0"/>
                    </a:solidFill>
                    <a:latin typeface="Century Gothic" panose="020B0502020202020204" pitchFamily="34" charset="0"/>
                  </a:rPr>
                  <a:t>Segurança e tranquilidade em sua viagem para qualquer lugar do mundo.</a:t>
                </a:r>
              </a:p>
            </p:txBody>
          </p:sp>
          <p:sp>
            <p:nvSpPr>
              <p:cNvPr id="68" name="CaixaDeTexto 67">
                <a:extLst>
                  <a:ext uri="{FF2B5EF4-FFF2-40B4-BE49-F238E27FC236}">
                    <a16:creationId xmlns:a16="http://schemas.microsoft.com/office/drawing/2014/main" id="{3648B7CA-D6D6-BD61-5BEA-EED4E7A5CFA0}"/>
                  </a:ext>
                </a:extLst>
              </p:cNvPr>
              <p:cNvSpPr txBox="1"/>
              <p:nvPr/>
            </p:nvSpPr>
            <p:spPr>
              <a:xfrm>
                <a:off x="4226392" y="1989145"/>
                <a:ext cx="691215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1100" b="1" dirty="0">
                    <a:solidFill>
                      <a:schemeClr val="accent5">
                        <a:lumMod val="50000"/>
                      </a:schemeClr>
                    </a:solidFill>
                  </a:rPr>
                  <a:t>Garantia</a:t>
                </a:r>
              </a:p>
            </p:txBody>
          </p:sp>
        </p:grpSp>
        <p:grpSp>
          <p:nvGrpSpPr>
            <p:cNvPr id="69" name="Agrupar 68">
              <a:extLst>
                <a:ext uri="{FF2B5EF4-FFF2-40B4-BE49-F238E27FC236}">
                  <a16:creationId xmlns:a16="http://schemas.microsoft.com/office/drawing/2014/main" id="{D52947F4-3E6E-F7B6-D03E-4B7EA691FA57}"/>
                </a:ext>
              </a:extLst>
            </p:cNvPr>
            <p:cNvGrpSpPr/>
            <p:nvPr/>
          </p:nvGrpSpPr>
          <p:grpSpPr>
            <a:xfrm>
              <a:off x="5404779" y="1253322"/>
              <a:ext cx="1431802" cy="1120673"/>
              <a:chOff x="5404779" y="1591747"/>
              <a:chExt cx="1431802" cy="1120673"/>
            </a:xfrm>
          </p:grpSpPr>
          <p:pic>
            <p:nvPicPr>
              <p:cNvPr id="70" name="Imagem 69" descr="Forma&#10;&#10;Descrição gerada automaticamente com confiança baixa">
                <a:extLst>
                  <a:ext uri="{FF2B5EF4-FFF2-40B4-BE49-F238E27FC236}">
                    <a16:creationId xmlns:a16="http://schemas.microsoft.com/office/drawing/2014/main" id="{B837DE70-5115-2716-146C-98F38D4764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13334" y="1591747"/>
                <a:ext cx="341154" cy="341154"/>
              </a:xfrm>
              <a:prstGeom prst="rect">
                <a:avLst/>
              </a:prstGeom>
            </p:spPr>
          </p:pic>
          <p:sp>
            <p:nvSpPr>
              <p:cNvPr id="71" name="CaixaDeTexto 70">
                <a:extLst>
                  <a:ext uri="{FF2B5EF4-FFF2-40B4-BE49-F238E27FC236}">
                    <a16:creationId xmlns:a16="http://schemas.microsoft.com/office/drawing/2014/main" id="{C39285F3-81B7-39F6-EE5D-E182C2503074}"/>
                  </a:ext>
                </a:extLst>
              </p:cNvPr>
              <p:cNvSpPr txBox="1"/>
              <p:nvPr/>
            </p:nvSpPr>
            <p:spPr>
              <a:xfrm>
                <a:off x="5472006" y="2250755"/>
                <a:ext cx="125501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pt-BR" sz="800" dirty="0">
                    <a:solidFill>
                      <a:srgbClr val="00B0F0"/>
                    </a:solidFill>
                    <a:latin typeface="Century Gothic" panose="020B0502020202020204" pitchFamily="34" charset="0"/>
                  </a:rPr>
                  <a:t>Parcelamento em até 12x sem juros no cartão de crédito.</a:t>
                </a:r>
              </a:p>
            </p:txBody>
          </p:sp>
          <p:sp>
            <p:nvSpPr>
              <p:cNvPr id="72" name="CaixaDeTexto 71">
                <a:extLst>
                  <a:ext uri="{FF2B5EF4-FFF2-40B4-BE49-F238E27FC236}">
                    <a16:creationId xmlns:a16="http://schemas.microsoft.com/office/drawing/2014/main" id="{B075A5E7-95C5-13AD-1FE1-7D80E6FABEC1}"/>
                  </a:ext>
                </a:extLst>
              </p:cNvPr>
              <p:cNvSpPr txBox="1"/>
              <p:nvPr/>
            </p:nvSpPr>
            <p:spPr>
              <a:xfrm>
                <a:off x="5404779" y="1989893"/>
                <a:ext cx="1431802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1100" b="1" dirty="0">
                    <a:solidFill>
                      <a:schemeClr val="accent5">
                        <a:lumMod val="50000"/>
                      </a:schemeClr>
                    </a:solidFill>
                  </a:rPr>
                  <a:t>Pagamento facilitado</a:t>
                </a:r>
              </a:p>
            </p:txBody>
          </p:sp>
        </p:grpSp>
        <p:grpSp>
          <p:nvGrpSpPr>
            <p:cNvPr id="73" name="Agrupar 72">
              <a:extLst>
                <a:ext uri="{FF2B5EF4-FFF2-40B4-BE49-F238E27FC236}">
                  <a16:creationId xmlns:a16="http://schemas.microsoft.com/office/drawing/2014/main" id="{B0C32F09-415B-FDF3-F395-02D3367E3CF8}"/>
                </a:ext>
              </a:extLst>
            </p:cNvPr>
            <p:cNvGrpSpPr/>
            <p:nvPr/>
          </p:nvGrpSpPr>
          <p:grpSpPr>
            <a:xfrm>
              <a:off x="7003962" y="1253322"/>
              <a:ext cx="1255017" cy="1120675"/>
              <a:chOff x="7003962" y="1591747"/>
              <a:chExt cx="1255017" cy="1120675"/>
            </a:xfrm>
          </p:grpSpPr>
          <p:pic>
            <p:nvPicPr>
              <p:cNvPr id="74" name="Imagem 73" descr="Forma&#10;&#10;Descrição gerada automaticamente com confiança baixa">
                <a:extLst>
                  <a:ext uri="{FF2B5EF4-FFF2-40B4-BE49-F238E27FC236}">
                    <a16:creationId xmlns:a16="http://schemas.microsoft.com/office/drawing/2014/main" id="{EDDED5DC-DEF9-14EF-8E99-1B55124556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32471" y="1591747"/>
                <a:ext cx="341154" cy="341154"/>
              </a:xfrm>
              <a:prstGeom prst="rect">
                <a:avLst/>
              </a:prstGeom>
            </p:spPr>
          </p:pic>
          <p:sp>
            <p:nvSpPr>
              <p:cNvPr id="75" name="CaixaDeTexto 74">
                <a:extLst>
                  <a:ext uri="{FF2B5EF4-FFF2-40B4-BE49-F238E27FC236}">
                    <a16:creationId xmlns:a16="http://schemas.microsoft.com/office/drawing/2014/main" id="{C52F4125-19DA-1822-6A18-B5408095BBB7}"/>
                  </a:ext>
                </a:extLst>
              </p:cNvPr>
              <p:cNvSpPr txBox="1"/>
              <p:nvPr/>
            </p:nvSpPr>
            <p:spPr>
              <a:xfrm>
                <a:off x="7003962" y="2250757"/>
                <a:ext cx="125501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pt-BR" sz="800" dirty="0">
                    <a:solidFill>
                      <a:srgbClr val="00B0F0"/>
                    </a:solidFill>
                    <a:latin typeface="Century Gothic" panose="020B0502020202020204" pitchFamily="34" charset="0"/>
                  </a:rPr>
                  <a:t>Proteção imediata após contratar o seguro.</a:t>
                </a:r>
              </a:p>
            </p:txBody>
          </p:sp>
          <p:sp>
            <p:nvSpPr>
              <p:cNvPr id="76" name="CaixaDeTexto 75">
                <a:extLst>
                  <a:ext uri="{FF2B5EF4-FFF2-40B4-BE49-F238E27FC236}">
                    <a16:creationId xmlns:a16="http://schemas.microsoft.com/office/drawing/2014/main" id="{1FD2335B-48C6-F073-D8CD-750F3A4795D4}"/>
                  </a:ext>
                </a:extLst>
              </p:cNvPr>
              <p:cNvSpPr txBox="1"/>
              <p:nvPr/>
            </p:nvSpPr>
            <p:spPr>
              <a:xfrm>
                <a:off x="7152813" y="1989145"/>
                <a:ext cx="957313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1100" b="1" dirty="0">
                    <a:solidFill>
                      <a:schemeClr val="accent5">
                        <a:lumMod val="50000"/>
                      </a:schemeClr>
                    </a:solidFill>
                  </a:rPr>
                  <a:t>Sem carência</a:t>
                </a:r>
              </a:p>
            </p:txBody>
          </p:sp>
        </p:grpSp>
        <p:grpSp>
          <p:nvGrpSpPr>
            <p:cNvPr id="77" name="Agrupar 76">
              <a:extLst>
                <a:ext uri="{FF2B5EF4-FFF2-40B4-BE49-F238E27FC236}">
                  <a16:creationId xmlns:a16="http://schemas.microsoft.com/office/drawing/2014/main" id="{0D362B5A-91B9-8121-C9CB-286BC451FA38}"/>
                </a:ext>
              </a:extLst>
            </p:cNvPr>
            <p:cNvGrpSpPr/>
            <p:nvPr/>
          </p:nvGrpSpPr>
          <p:grpSpPr>
            <a:xfrm>
              <a:off x="8462571" y="1253322"/>
              <a:ext cx="1384459" cy="1120674"/>
              <a:chOff x="8462571" y="1591747"/>
              <a:chExt cx="1384459" cy="1120674"/>
            </a:xfrm>
          </p:grpSpPr>
          <p:pic>
            <p:nvPicPr>
              <p:cNvPr id="78" name="Imagem 77" descr="Forma&#10;&#10;Descrição gerada automaticamente com confiança baixa">
                <a:extLst>
                  <a:ext uri="{FF2B5EF4-FFF2-40B4-BE49-F238E27FC236}">
                    <a16:creationId xmlns:a16="http://schemas.microsoft.com/office/drawing/2014/main" id="{59B81006-1AF0-F242-7821-78B8C37E50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977486" y="1591747"/>
                <a:ext cx="341154" cy="341154"/>
              </a:xfrm>
              <a:prstGeom prst="rect">
                <a:avLst/>
              </a:prstGeom>
            </p:spPr>
          </p:pic>
          <p:sp>
            <p:nvSpPr>
              <p:cNvPr id="79" name="CaixaDeTexto 78">
                <a:extLst>
                  <a:ext uri="{FF2B5EF4-FFF2-40B4-BE49-F238E27FC236}">
                    <a16:creationId xmlns:a16="http://schemas.microsoft.com/office/drawing/2014/main" id="{AB9AEC80-CB24-A1D6-7A5C-91FC28D91172}"/>
                  </a:ext>
                </a:extLst>
              </p:cNvPr>
              <p:cNvSpPr txBox="1"/>
              <p:nvPr/>
            </p:nvSpPr>
            <p:spPr>
              <a:xfrm>
                <a:off x="8462571" y="2250756"/>
                <a:ext cx="138445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pt-BR" sz="800" dirty="0">
                    <a:solidFill>
                      <a:srgbClr val="00B0F0"/>
                    </a:solidFill>
                    <a:latin typeface="Century Gothic" panose="020B0502020202020204" pitchFamily="34" charset="0"/>
                  </a:rPr>
                  <a:t>Cadastre-se e aproveite os descontos em produtos e serviços.</a:t>
                </a:r>
              </a:p>
            </p:txBody>
          </p:sp>
          <p:sp>
            <p:nvSpPr>
              <p:cNvPr id="80" name="CaixaDeTexto 79">
                <a:extLst>
                  <a:ext uri="{FF2B5EF4-FFF2-40B4-BE49-F238E27FC236}">
                    <a16:creationId xmlns:a16="http://schemas.microsoft.com/office/drawing/2014/main" id="{B5EC7E39-98E6-5AB6-FD16-C565A54B4215}"/>
                  </a:ext>
                </a:extLst>
              </p:cNvPr>
              <p:cNvSpPr txBox="1"/>
              <p:nvPr/>
            </p:nvSpPr>
            <p:spPr>
              <a:xfrm>
                <a:off x="8718866" y="1989145"/>
                <a:ext cx="784189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1100" b="1" dirty="0">
                    <a:solidFill>
                      <a:schemeClr val="accent5">
                        <a:lumMod val="50000"/>
                      </a:schemeClr>
                    </a:solidFill>
                  </a:rPr>
                  <a:t>Porto Plus</a:t>
                </a:r>
              </a:p>
            </p:txBody>
          </p:sp>
        </p:grpSp>
      </p:grpSp>
      <p:sp>
        <p:nvSpPr>
          <p:cNvPr id="82" name="CaixaDeTexto 81">
            <a:extLst>
              <a:ext uri="{FF2B5EF4-FFF2-40B4-BE49-F238E27FC236}">
                <a16:creationId xmlns:a16="http://schemas.microsoft.com/office/drawing/2014/main" id="{7B1D7D1B-26A3-EEDA-8CC1-78C318676318}"/>
              </a:ext>
            </a:extLst>
          </p:cNvPr>
          <p:cNvSpPr txBox="1"/>
          <p:nvPr/>
        </p:nvSpPr>
        <p:spPr>
          <a:xfrm>
            <a:off x="9641286" y="3202344"/>
            <a:ext cx="755664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entury Gothic" panose="020B0502020202020204" pitchFamily="34" charset="0"/>
              </a:rPr>
              <a:t>Para evitar prejuízos financeiros decorrentes desses eventos, é sugerido que se contrate um seguro de celular, especialmente da empresa Porto Seguro, que oferece diversos planos com assistência 24 horas, reembolso rápido e proteção contra danos acidentais, roubo e furto. A contratação é simples e pode ser feita online e parcelada em até 12 vezes sem juros, além de outros benefícios, como cobertura internacional e descontos em acessórios em lojas parceiras.</a:t>
            </a:r>
            <a:endParaRPr lang="pt-BR" dirty="0">
              <a:solidFill>
                <a:schemeClr val="tx1">
                  <a:lumMod val="50000"/>
                  <a:lumOff val="50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83" name="CaixaDeTexto 82">
            <a:extLst>
              <a:ext uri="{FF2B5EF4-FFF2-40B4-BE49-F238E27FC236}">
                <a16:creationId xmlns:a16="http://schemas.microsoft.com/office/drawing/2014/main" id="{8C326A69-363A-8576-1892-AB8003D295B8}"/>
              </a:ext>
            </a:extLst>
          </p:cNvPr>
          <p:cNvSpPr txBox="1"/>
          <p:nvPr/>
        </p:nvSpPr>
        <p:spPr>
          <a:xfrm>
            <a:off x="11103372" y="2734941"/>
            <a:ext cx="60945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pt-BR" b="1" i="0" dirty="0">
                <a:solidFill>
                  <a:srgbClr val="00B0F0"/>
                </a:solidFill>
                <a:effectLst/>
                <a:latin typeface="Century Gothic" panose="020B0502020202020204" pitchFamily="34" charset="0"/>
              </a:rPr>
              <a:t>Coberturas seguro porto para smartphones</a:t>
            </a:r>
          </a:p>
        </p:txBody>
      </p:sp>
      <p:sp>
        <p:nvSpPr>
          <p:cNvPr id="84" name="Retângulo: Cantos Arredondados 83">
            <a:extLst>
              <a:ext uri="{FF2B5EF4-FFF2-40B4-BE49-F238E27FC236}">
                <a16:creationId xmlns:a16="http://schemas.microsoft.com/office/drawing/2014/main" id="{7F7773A9-C324-C737-1628-B792B0155220}"/>
              </a:ext>
            </a:extLst>
          </p:cNvPr>
          <p:cNvSpPr/>
          <p:nvPr/>
        </p:nvSpPr>
        <p:spPr>
          <a:xfrm>
            <a:off x="10291614" y="800100"/>
            <a:ext cx="1244706" cy="1676399"/>
          </a:xfrm>
          <a:prstGeom prst="round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87" name="Conector reto 86">
            <a:extLst>
              <a:ext uri="{FF2B5EF4-FFF2-40B4-BE49-F238E27FC236}">
                <a16:creationId xmlns:a16="http://schemas.microsoft.com/office/drawing/2014/main" id="{2647BCA7-B23E-F015-EB2A-BFADEF95E344}"/>
              </a:ext>
            </a:extLst>
          </p:cNvPr>
          <p:cNvCxnSpPr>
            <a:cxnSpLocks/>
          </p:cNvCxnSpPr>
          <p:nvPr/>
        </p:nvCxnSpPr>
        <p:spPr>
          <a:xfrm flipH="1">
            <a:off x="9401882" y="3167773"/>
            <a:ext cx="7679618" cy="0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Imagem 9" descr="Pessoa posando para foto com bicicleta&#10;&#10;Descrição gerada automaticamente">
            <a:extLst>
              <a:ext uri="{FF2B5EF4-FFF2-40B4-BE49-F238E27FC236}">
                <a16:creationId xmlns:a16="http://schemas.microsoft.com/office/drawing/2014/main" id="{AC4CD093-5730-CE2E-831E-9799B185C8B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46" t="7" r="13889" b="6549"/>
          <a:stretch>
            <a:fillRect/>
          </a:stretch>
        </p:blipFill>
        <p:spPr>
          <a:xfrm>
            <a:off x="1142441" y="2872940"/>
            <a:ext cx="7327726" cy="5315202"/>
          </a:xfrm>
          <a:custGeom>
            <a:avLst/>
            <a:gdLst>
              <a:gd name="connsiteX0" fmla="*/ 185846 w 7327726"/>
              <a:gd name="connsiteY0" fmla="*/ 0 h 5323562"/>
              <a:gd name="connsiteX1" fmla="*/ 7141880 w 7327726"/>
              <a:gd name="connsiteY1" fmla="*/ 0 h 5323562"/>
              <a:gd name="connsiteX2" fmla="*/ 7327726 w 7327726"/>
              <a:gd name="connsiteY2" fmla="*/ 185846 h 5323562"/>
              <a:gd name="connsiteX3" fmla="*/ 7327726 w 7327726"/>
              <a:gd name="connsiteY3" fmla="*/ 5137716 h 5323562"/>
              <a:gd name="connsiteX4" fmla="*/ 7141880 w 7327726"/>
              <a:gd name="connsiteY4" fmla="*/ 5323562 h 5323562"/>
              <a:gd name="connsiteX5" fmla="*/ 185846 w 7327726"/>
              <a:gd name="connsiteY5" fmla="*/ 5323562 h 5323562"/>
              <a:gd name="connsiteX6" fmla="*/ 0 w 7327726"/>
              <a:gd name="connsiteY6" fmla="*/ 5137716 h 5323562"/>
              <a:gd name="connsiteX7" fmla="*/ 0 w 7327726"/>
              <a:gd name="connsiteY7" fmla="*/ 185846 h 5323562"/>
              <a:gd name="connsiteX8" fmla="*/ 185846 w 7327726"/>
              <a:gd name="connsiteY8" fmla="*/ 0 h 5323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327726" h="5323562">
                <a:moveTo>
                  <a:pt x="185846" y="0"/>
                </a:moveTo>
                <a:lnTo>
                  <a:pt x="7141880" y="0"/>
                </a:lnTo>
                <a:cubicBezTo>
                  <a:pt x="7244520" y="0"/>
                  <a:pt x="7327726" y="83206"/>
                  <a:pt x="7327726" y="185846"/>
                </a:cubicBezTo>
                <a:lnTo>
                  <a:pt x="7327726" y="5137716"/>
                </a:lnTo>
                <a:cubicBezTo>
                  <a:pt x="7327726" y="5240356"/>
                  <a:pt x="7244520" y="5323562"/>
                  <a:pt x="7141880" y="5323562"/>
                </a:cubicBezTo>
                <a:lnTo>
                  <a:pt x="185846" y="5323562"/>
                </a:lnTo>
                <a:cubicBezTo>
                  <a:pt x="83206" y="5323562"/>
                  <a:pt x="0" y="5240356"/>
                  <a:pt x="0" y="5137716"/>
                </a:cubicBezTo>
                <a:lnTo>
                  <a:pt x="0" y="185846"/>
                </a:lnTo>
                <a:cubicBezTo>
                  <a:pt x="0" y="83206"/>
                  <a:pt x="83206" y="0"/>
                  <a:pt x="185846" y="0"/>
                </a:cubicBez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3" name="Agrupar 12">
            <a:extLst>
              <a:ext uri="{FF2B5EF4-FFF2-40B4-BE49-F238E27FC236}">
                <a16:creationId xmlns:a16="http://schemas.microsoft.com/office/drawing/2014/main" id="{832F4941-B179-C5FC-7B14-6705982EC450}"/>
              </a:ext>
            </a:extLst>
          </p:cNvPr>
          <p:cNvGrpSpPr/>
          <p:nvPr/>
        </p:nvGrpSpPr>
        <p:grpSpPr>
          <a:xfrm>
            <a:off x="17219350" y="8622929"/>
            <a:ext cx="711848" cy="406388"/>
            <a:chOff x="16268700" y="3942611"/>
            <a:chExt cx="711848" cy="406388"/>
          </a:xfrm>
        </p:grpSpPr>
        <p:sp>
          <p:nvSpPr>
            <p:cNvPr id="19" name="Retângulo: Cantos Arredondados 18">
              <a:extLst>
                <a:ext uri="{FF2B5EF4-FFF2-40B4-BE49-F238E27FC236}">
                  <a16:creationId xmlns:a16="http://schemas.microsoft.com/office/drawing/2014/main" id="{221DC3A3-9152-01EB-69EB-6BBFDAA95CBC}"/>
                </a:ext>
              </a:extLst>
            </p:cNvPr>
            <p:cNvSpPr/>
            <p:nvPr/>
          </p:nvSpPr>
          <p:spPr>
            <a:xfrm>
              <a:off x="16268700" y="3942611"/>
              <a:ext cx="711848" cy="406388"/>
            </a:xfrm>
            <a:prstGeom prst="roundRect">
              <a:avLst/>
            </a:prstGeom>
            <a:solidFill>
              <a:srgbClr val="00B0F0"/>
            </a:solidFill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25" name="Gráfico 24" descr="Ciclismo com preenchimento sólido">
              <a:extLst>
                <a:ext uri="{FF2B5EF4-FFF2-40B4-BE49-F238E27FC236}">
                  <a16:creationId xmlns:a16="http://schemas.microsoft.com/office/drawing/2014/main" id="{8D792062-39C1-EAAF-285C-4759065B558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6421430" y="3942611"/>
              <a:ext cx="406388" cy="4063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728792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Diagrama&#10;&#10;Descrição gerada automaticamente com confiança baixa">
            <a:extLst>
              <a:ext uri="{FF2B5EF4-FFF2-40B4-BE49-F238E27FC236}">
                <a16:creationId xmlns:a16="http://schemas.microsoft.com/office/drawing/2014/main" id="{A3FEA925-363A-58F6-A62F-E1AD800F12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93"/>
            <a:ext cx="18288000" cy="10286999"/>
          </a:xfrm>
          <a:prstGeom prst="rect">
            <a:avLst/>
          </a:prstGeom>
        </p:spPr>
      </p:pic>
      <p:grpSp>
        <p:nvGrpSpPr>
          <p:cNvPr id="12" name="Agrupar 11">
            <a:extLst>
              <a:ext uri="{FF2B5EF4-FFF2-40B4-BE49-F238E27FC236}">
                <a16:creationId xmlns:a16="http://schemas.microsoft.com/office/drawing/2014/main" id="{2C2458D1-202C-6E36-5094-FBD76E9AC47E}"/>
              </a:ext>
            </a:extLst>
          </p:cNvPr>
          <p:cNvGrpSpPr/>
          <p:nvPr/>
        </p:nvGrpSpPr>
        <p:grpSpPr>
          <a:xfrm>
            <a:off x="1411" y="0"/>
            <a:ext cx="18285178" cy="513567"/>
            <a:chOff x="1411" y="0"/>
            <a:chExt cx="18285178" cy="609506"/>
          </a:xfrm>
        </p:grpSpPr>
        <p:sp>
          <p:nvSpPr>
            <p:cNvPr id="4" name="Retângulo 3">
              <a:extLst>
                <a:ext uri="{FF2B5EF4-FFF2-40B4-BE49-F238E27FC236}">
                  <a16:creationId xmlns:a16="http://schemas.microsoft.com/office/drawing/2014/main" id="{39E567E7-5541-1B77-A1C1-4D2BC8EDC054}"/>
                </a:ext>
              </a:extLst>
            </p:cNvPr>
            <p:cNvSpPr/>
            <p:nvPr/>
          </p:nvSpPr>
          <p:spPr>
            <a:xfrm>
              <a:off x="1411" y="0"/>
              <a:ext cx="18285178" cy="6095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7199"/>
            </a:p>
          </p:txBody>
        </p:sp>
        <p:cxnSp>
          <p:nvCxnSpPr>
            <p:cNvPr id="6" name="Conector reto 5">
              <a:extLst>
                <a:ext uri="{FF2B5EF4-FFF2-40B4-BE49-F238E27FC236}">
                  <a16:creationId xmlns:a16="http://schemas.microsoft.com/office/drawing/2014/main" id="{76EFB1E2-281B-3CF4-4B19-C2821B40F30D}"/>
                </a:ext>
              </a:extLst>
            </p:cNvPr>
            <p:cNvCxnSpPr>
              <a:cxnSpLocks/>
            </p:cNvCxnSpPr>
            <p:nvPr/>
          </p:nvCxnSpPr>
          <p:spPr>
            <a:xfrm>
              <a:off x="1411" y="609506"/>
              <a:ext cx="18285178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Imagem 13">
            <a:extLst>
              <a:ext uri="{FF2B5EF4-FFF2-40B4-BE49-F238E27FC236}">
                <a16:creationId xmlns:a16="http://schemas.microsoft.com/office/drawing/2014/main" id="{B88D5160-35EC-938A-55C1-F505814E9C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65" y="117084"/>
            <a:ext cx="904762" cy="285714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AD3E2C44-F1EC-3687-85A5-48C2DA01548D}"/>
              </a:ext>
            </a:extLst>
          </p:cNvPr>
          <p:cNvSpPr txBox="1"/>
          <p:nvPr/>
        </p:nvSpPr>
        <p:spPr>
          <a:xfrm>
            <a:off x="1353512" y="118283"/>
            <a:ext cx="5934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>
                <a:latin typeface="Helvetica" panose="020B0604020202020204" pitchFamily="34" charset="0"/>
                <a:cs typeface="Helvetica" panose="020B0604020202020204" pitchFamily="34" charset="0"/>
              </a:rPr>
              <a:t>Home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2A3A6AD7-30E0-3D61-8CC1-A4A05427FC7A}"/>
              </a:ext>
            </a:extLst>
          </p:cNvPr>
          <p:cNvSpPr txBox="1"/>
          <p:nvPr/>
        </p:nvSpPr>
        <p:spPr>
          <a:xfrm>
            <a:off x="2326130" y="118282"/>
            <a:ext cx="6703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>
                <a:latin typeface="Helvetica" panose="020B0604020202020204" pitchFamily="34" charset="0"/>
                <a:cs typeface="Helvetica" panose="020B0604020202020204" pitchFamily="34" charset="0"/>
              </a:rPr>
              <a:t>Projeto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FBBB0FAB-7801-5630-154B-5142592DD11E}"/>
              </a:ext>
            </a:extLst>
          </p:cNvPr>
          <p:cNvSpPr txBox="1"/>
          <p:nvPr/>
        </p:nvSpPr>
        <p:spPr>
          <a:xfrm>
            <a:off x="3375692" y="116690"/>
            <a:ext cx="10358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>
                <a:latin typeface="Helvetica" panose="020B0604020202020204" pitchFamily="34" charset="0"/>
                <a:cs typeface="Helvetica" panose="020B0604020202020204" pitchFamily="34" charset="0"/>
              </a:rPr>
              <a:t>Cronograma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836B6B3D-C3BB-16B7-98C4-1C66DC813770}"/>
              </a:ext>
            </a:extLst>
          </p:cNvPr>
          <p:cNvSpPr txBox="1"/>
          <p:nvPr/>
        </p:nvSpPr>
        <p:spPr>
          <a:xfrm>
            <a:off x="4790739" y="116689"/>
            <a:ext cx="6607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>
                <a:latin typeface="Helvetica" panose="020B0604020202020204" pitchFamily="34" charset="0"/>
                <a:cs typeface="Helvetica" panose="020B0604020202020204" pitchFamily="34" charset="0"/>
              </a:rPr>
              <a:t>Equipe</a:t>
            </a:r>
          </a:p>
        </p:txBody>
      </p:sp>
      <p:pic>
        <p:nvPicPr>
          <p:cNvPr id="20" name="Imagem 19" descr="Forma&#10;&#10;Descrição gerada automaticamente com confiança baixa">
            <a:extLst>
              <a:ext uri="{FF2B5EF4-FFF2-40B4-BE49-F238E27FC236}">
                <a16:creationId xmlns:a16="http://schemas.microsoft.com/office/drawing/2014/main" id="{3F55B266-AB27-1AE1-C622-02F26AD20C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92699" y="116689"/>
            <a:ext cx="276999" cy="276999"/>
          </a:xfrm>
          <a:prstGeom prst="rect">
            <a:avLst/>
          </a:prstGeom>
        </p:spPr>
      </p:pic>
      <p:sp>
        <p:nvSpPr>
          <p:cNvPr id="21" name="Retângulo 20">
            <a:extLst>
              <a:ext uri="{FF2B5EF4-FFF2-40B4-BE49-F238E27FC236}">
                <a16:creationId xmlns:a16="http://schemas.microsoft.com/office/drawing/2014/main" id="{558B0632-017C-E9AA-5ED6-F91272FCFA95}"/>
              </a:ext>
            </a:extLst>
          </p:cNvPr>
          <p:cNvSpPr/>
          <p:nvPr/>
        </p:nvSpPr>
        <p:spPr>
          <a:xfrm>
            <a:off x="0" y="9173029"/>
            <a:ext cx="18288000" cy="111238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21950296-5979-5678-E338-66A96970310B}"/>
              </a:ext>
            </a:extLst>
          </p:cNvPr>
          <p:cNvSpPr txBox="1"/>
          <p:nvPr/>
        </p:nvSpPr>
        <p:spPr>
          <a:xfrm>
            <a:off x="282874" y="9326325"/>
            <a:ext cx="11208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Lorem</a:t>
            </a:r>
            <a:r>
              <a:rPr lang="pt-BR" sz="1200" b="1" dirty="0">
                <a:solidFill>
                  <a:schemeClr val="bg1"/>
                </a:solidFill>
                <a:latin typeface="Century Gothic" panose="020B0502020202020204" pitchFamily="34" charset="0"/>
              </a:rPr>
              <a:t> ipsum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94FFABA8-8F23-EC21-90CE-2CE1BD5F054C}"/>
              </a:ext>
            </a:extLst>
          </p:cNvPr>
          <p:cNvSpPr txBox="1"/>
          <p:nvPr/>
        </p:nvSpPr>
        <p:spPr>
          <a:xfrm>
            <a:off x="282874" y="9636094"/>
            <a:ext cx="36604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" b="0" i="0" dirty="0" err="1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Nulla</a:t>
            </a:r>
            <a:r>
              <a:rPr lang="pt-BR" sz="800" b="0" i="0" dirty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 in </a:t>
            </a:r>
            <a:r>
              <a:rPr lang="pt-BR" sz="800" b="0" i="0" dirty="0" err="1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dapibus</a:t>
            </a:r>
            <a:r>
              <a:rPr lang="pt-BR" sz="800" b="0" i="0" dirty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 nunc. Nunc </a:t>
            </a:r>
            <a:r>
              <a:rPr lang="pt-BR" sz="800" b="0" i="0" dirty="0" err="1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eget</a:t>
            </a:r>
            <a:r>
              <a:rPr lang="pt-BR" sz="800" b="0" i="0" dirty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 </a:t>
            </a:r>
            <a:r>
              <a:rPr lang="pt-BR" sz="800" b="0" i="0" dirty="0" err="1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nisl</a:t>
            </a:r>
            <a:r>
              <a:rPr lang="pt-BR" sz="800" b="0" i="0" dirty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 </a:t>
            </a:r>
            <a:r>
              <a:rPr lang="pt-BR" sz="800" b="0" i="0" dirty="0" err="1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vel</a:t>
            </a:r>
            <a:r>
              <a:rPr lang="pt-BR" sz="800" b="0" i="0" dirty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 </a:t>
            </a:r>
            <a:r>
              <a:rPr lang="pt-BR" sz="800" b="0" i="0" dirty="0" err="1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neque</a:t>
            </a:r>
            <a:r>
              <a:rPr lang="pt-BR" sz="800" b="0" i="0" dirty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 </a:t>
            </a:r>
            <a:r>
              <a:rPr lang="pt-BR" sz="800" b="0" i="0" dirty="0" err="1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rutrum</a:t>
            </a:r>
            <a:r>
              <a:rPr lang="pt-BR" sz="800" b="0" i="0" dirty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 </a:t>
            </a:r>
            <a:r>
              <a:rPr lang="pt-BR" sz="800" b="0" i="0" dirty="0" err="1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iaculis</a:t>
            </a:r>
            <a:r>
              <a:rPr lang="pt-BR" sz="800" b="0" i="0" dirty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. Nunc </a:t>
            </a:r>
            <a:r>
              <a:rPr lang="pt-BR" sz="800" b="0" i="0" dirty="0" err="1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facilisis</a:t>
            </a:r>
            <a:r>
              <a:rPr lang="pt-BR" sz="800" b="0" i="0" dirty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 </a:t>
            </a:r>
            <a:r>
              <a:rPr lang="pt-BR" sz="800" b="0" i="0" dirty="0" err="1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facilisis</a:t>
            </a:r>
            <a:r>
              <a:rPr lang="pt-BR" sz="800" b="0" i="0" dirty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 </a:t>
            </a:r>
            <a:r>
              <a:rPr lang="pt-BR" sz="800" b="0" i="0" dirty="0" err="1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iaculis</a:t>
            </a:r>
            <a:r>
              <a:rPr lang="pt-BR" sz="800" b="0" i="0" dirty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. </a:t>
            </a:r>
            <a:r>
              <a:rPr lang="pt-BR" sz="800" b="0" i="0" dirty="0" err="1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Class</a:t>
            </a:r>
            <a:r>
              <a:rPr lang="pt-BR" sz="800" b="0" i="0" dirty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 </a:t>
            </a:r>
            <a:r>
              <a:rPr lang="pt-BR" sz="800" b="0" i="0" dirty="0" err="1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aptent</a:t>
            </a:r>
            <a:r>
              <a:rPr lang="pt-BR" sz="800" b="0" i="0" dirty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 </a:t>
            </a:r>
            <a:r>
              <a:rPr lang="pt-BR" sz="800" b="0" i="0" dirty="0" err="1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taciti</a:t>
            </a:r>
            <a:r>
              <a:rPr lang="pt-BR" sz="800" b="0" i="0" dirty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 </a:t>
            </a:r>
            <a:r>
              <a:rPr lang="pt-BR" sz="800" b="0" i="0" dirty="0" err="1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sociosqu</a:t>
            </a:r>
            <a:r>
              <a:rPr lang="pt-BR" sz="800" b="0" i="0" dirty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 ad </a:t>
            </a:r>
            <a:r>
              <a:rPr lang="pt-BR" sz="800" b="0" i="0" dirty="0" err="1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litora</a:t>
            </a:r>
            <a:r>
              <a:rPr lang="pt-BR" sz="800" b="0" i="0" dirty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 </a:t>
            </a:r>
            <a:r>
              <a:rPr lang="pt-BR" sz="800" b="0" i="0" dirty="0" err="1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torquent</a:t>
            </a:r>
            <a:r>
              <a:rPr lang="pt-BR" sz="800" b="0" i="0" dirty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 per </a:t>
            </a:r>
            <a:r>
              <a:rPr lang="pt-BR" sz="800" b="0" i="0" dirty="0" err="1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conubia</a:t>
            </a:r>
            <a:r>
              <a:rPr lang="pt-BR" sz="800" b="0" i="0" dirty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 </a:t>
            </a:r>
            <a:r>
              <a:rPr lang="pt-BR" sz="800" b="0" i="0" dirty="0" err="1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nostra</a:t>
            </a:r>
            <a:r>
              <a:rPr lang="pt-BR" sz="800" b="0" i="0" dirty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, per </a:t>
            </a:r>
            <a:r>
              <a:rPr lang="pt-BR" sz="800" b="0" i="0" dirty="0" err="1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inceptos</a:t>
            </a:r>
            <a:r>
              <a:rPr lang="pt-BR" sz="800" b="0" i="0" dirty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 </a:t>
            </a:r>
            <a:r>
              <a:rPr lang="pt-BR" sz="800" b="0" i="0" dirty="0" err="1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himenaeos</a:t>
            </a:r>
            <a:r>
              <a:rPr lang="pt-BR" sz="800" b="0" i="0" dirty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.</a:t>
            </a:r>
            <a:endParaRPr lang="pt-BR" sz="8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91A1836E-013F-AAC6-3DAA-9C56BC364624}"/>
              </a:ext>
            </a:extLst>
          </p:cNvPr>
          <p:cNvSpPr txBox="1"/>
          <p:nvPr/>
        </p:nvSpPr>
        <p:spPr>
          <a:xfrm>
            <a:off x="5830684" y="125799"/>
            <a:ext cx="10967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>
                <a:latin typeface="Helvetica" panose="020B0604020202020204" pitchFamily="34" charset="0"/>
                <a:cs typeface="Helvetica" panose="020B0604020202020204" pitchFamily="34" charset="0"/>
              </a:rPr>
              <a:t>Fale conosco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FD52CE93-6208-425B-C0C8-951E28923034}"/>
              </a:ext>
            </a:extLst>
          </p:cNvPr>
          <p:cNvSpPr txBox="1"/>
          <p:nvPr/>
        </p:nvSpPr>
        <p:spPr>
          <a:xfrm>
            <a:off x="5921558" y="9323476"/>
            <a:ext cx="6110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Home</a:t>
            </a: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BA91F27F-C481-0054-1009-0BCDDDA7BCA6}"/>
              </a:ext>
            </a:extLst>
          </p:cNvPr>
          <p:cNvSpPr txBox="1"/>
          <p:nvPr/>
        </p:nvSpPr>
        <p:spPr>
          <a:xfrm>
            <a:off x="7111910" y="9323475"/>
            <a:ext cx="7152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Projeto</a:t>
            </a: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FFBD7838-84A3-4494-CCA8-8ACE61397718}"/>
              </a:ext>
            </a:extLst>
          </p:cNvPr>
          <p:cNvSpPr txBox="1"/>
          <p:nvPr/>
        </p:nvSpPr>
        <p:spPr>
          <a:xfrm>
            <a:off x="8379206" y="9321883"/>
            <a:ext cx="10983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Cronograma</a:t>
            </a: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2636A7A6-6ADC-62F8-E0BD-7E0CF89B557A}"/>
              </a:ext>
            </a:extLst>
          </p:cNvPr>
          <p:cNvSpPr txBox="1"/>
          <p:nvPr/>
        </p:nvSpPr>
        <p:spPr>
          <a:xfrm>
            <a:off x="10011987" y="9321882"/>
            <a:ext cx="6992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Equipe</a:t>
            </a: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75E06BF1-004E-B0D1-C0EB-09E33F39C633}"/>
              </a:ext>
            </a:extLst>
          </p:cNvPr>
          <p:cNvSpPr txBox="1"/>
          <p:nvPr/>
        </p:nvSpPr>
        <p:spPr>
          <a:xfrm>
            <a:off x="11269667" y="9330992"/>
            <a:ext cx="5795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F.A.Q</a:t>
            </a: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7E646AF2-DFA3-FADB-19E7-D46D85F6BE52}"/>
              </a:ext>
            </a:extLst>
          </p:cNvPr>
          <p:cNvSpPr txBox="1"/>
          <p:nvPr/>
        </p:nvSpPr>
        <p:spPr>
          <a:xfrm>
            <a:off x="11269667" y="9636622"/>
            <a:ext cx="10038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>
                <a:solidFill>
                  <a:schemeClr val="bg1"/>
                </a:solidFill>
                <a:latin typeface="Century Gothic" panose="020B0502020202020204" pitchFamily="34" charset="0"/>
              </a:rPr>
              <a:t>• Como acessar</a:t>
            </a:r>
          </a:p>
          <a:p>
            <a:r>
              <a:rPr lang="pt-BR" sz="800" dirty="0">
                <a:solidFill>
                  <a:schemeClr val="bg1"/>
                </a:solidFill>
                <a:latin typeface="Century Gothic" panose="020B0502020202020204" pitchFamily="34" charset="0"/>
              </a:rPr>
              <a:t>• </a:t>
            </a:r>
            <a:r>
              <a:rPr lang="pt-BR" sz="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Lorem</a:t>
            </a:r>
            <a:r>
              <a:rPr lang="pt-BR" sz="800" dirty="0">
                <a:solidFill>
                  <a:schemeClr val="bg1"/>
                </a:solidFill>
                <a:latin typeface="Century Gothic" panose="020B0502020202020204" pitchFamily="34" charset="0"/>
              </a:rPr>
              <a:t> Ipsum</a:t>
            </a:r>
          </a:p>
          <a:p>
            <a:r>
              <a:rPr lang="pt-BR" sz="800" dirty="0">
                <a:solidFill>
                  <a:schemeClr val="bg1"/>
                </a:solidFill>
                <a:latin typeface="Century Gothic" panose="020B0502020202020204" pitchFamily="34" charset="0"/>
              </a:rPr>
              <a:t>• </a:t>
            </a:r>
            <a:r>
              <a:rPr lang="pt-BR" sz="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Lorem</a:t>
            </a:r>
            <a:r>
              <a:rPr lang="pt-BR" sz="800" dirty="0">
                <a:solidFill>
                  <a:schemeClr val="bg1"/>
                </a:solidFill>
                <a:latin typeface="Century Gothic" panose="020B0502020202020204" pitchFamily="34" charset="0"/>
              </a:rPr>
              <a:t> Ipsum</a:t>
            </a: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7397894D-73E3-2781-492D-EAA278AE0A85}"/>
              </a:ext>
            </a:extLst>
          </p:cNvPr>
          <p:cNvSpPr txBox="1"/>
          <p:nvPr/>
        </p:nvSpPr>
        <p:spPr>
          <a:xfrm>
            <a:off x="10011987" y="9636093"/>
            <a:ext cx="10134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>
                <a:solidFill>
                  <a:schemeClr val="bg1"/>
                </a:solidFill>
                <a:latin typeface="Century Gothic" panose="020B0502020202020204" pitchFamily="34" charset="0"/>
              </a:rPr>
              <a:t>• A equipe</a:t>
            </a:r>
          </a:p>
          <a:p>
            <a:r>
              <a:rPr lang="pt-BR" sz="800" dirty="0">
                <a:solidFill>
                  <a:schemeClr val="bg1"/>
                </a:solidFill>
                <a:latin typeface="Century Gothic" panose="020B0502020202020204" pitchFamily="34" charset="0"/>
              </a:rPr>
              <a:t>• Perfil individual</a:t>
            </a:r>
          </a:p>
        </p:txBody>
      </p: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8D18BB59-519C-084B-CC09-6AFE5EE284B0}"/>
              </a:ext>
            </a:extLst>
          </p:cNvPr>
          <p:cNvSpPr txBox="1"/>
          <p:nvPr/>
        </p:nvSpPr>
        <p:spPr>
          <a:xfrm>
            <a:off x="8379206" y="9636093"/>
            <a:ext cx="8402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>
                <a:solidFill>
                  <a:schemeClr val="bg1"/>
                </a:solidFill>
                <a:latin typeface="Century Gothic" panose="020B0502020202020204" pitchFamily="34" charset="0"/>
              </a:rPr>
              <a:t>• Calendário</a:t>
            </a:r>
          </a:p>
          <a:p>
            <a:r>
              <a:rPr lang="pt-BR" sz="800" dirty="0">
                <a:solidFill>
                  <a:schemeClr val="bg1"/>
                </a:solidFill>
                <a:latin typeface="Century Gothic" panose="020B0502020202020204" pitchFamily="34" charset="0"/>
              </a:rPr>
              <a:t>• </a:t>
            </a:r>
            <a:r>
              <a:rPr lang="pt-BR" sz="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Trello</a:t>
            </a:r>
            <a:endParaRPr lang="pt-BR" sz="800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r>
              <a:rPr lang="pt-BR" sz="800" dirty="0">
                <a:solidFill>
                  <a:schemeClr val="bg1"/>
                </a:solidFill>
                <a:latin typeface="Century Gothic" panose="020B0502020202020204" pitchFamily="34" charset="0"/>
              </a:rPr>
              <a:t>• Entregas</a:t>
            </a:r>
          </a:p>
        </p:txBody>
      </p: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624B153D-DF6A-6139-046B-2F282A196821}"/>
              </a:ext>
            </a:extLst>
          </p:cNvPr>
          <p:cNvSpPr txBox="1"/>
          <p:nvPr/>
        </p:nvSpPr>
        <p:spPr>
          <a:xfrm>
            <a:off x="7111910" y="9637638"/>
            <a:ext cx="11592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>
                <a:solidFill>
                  <a:schemeClr val="bg1"/>
                </a:solidFill>
                <a:latin typeface="Century Gothic" panose="020B0502020202020204" pitchFamily="34" charset="0"/>
              </a:rPr>
              <a:t>• Sobre o case</a:t>
            </a:r>
          </a:p>
          <a:p>
            <a:r>
              <a:rPr lang="pt-BR" sz="800" dirty="0">
                <a:solidFill>
                  <a:schemeClr val="bg1"/>
                </a:solidFill>
                <a:latin typeface="Century Gothic" panose="020B0502020202020204" pitchFamily="34" charset="0"/>
              </a:rPr>
              <a:t>• Documentações</a:t>
            </a:r>
          </a:p>
          <a:p>
            <a:r>
              <a:rPr lang="pt-BR" sz="800" dirty="0">
                <a:solidFill>
                  <a:schemeClr val="bg1"/>
                </a:solidFill>
                <a:latin typeface="Century Gothic" panose="020B0502020202020204" pitchFamily="34" charset="0"/>
              </a:rPr>
              <a:t>• Solução</a:t>
            </a:r>
          </a:p>
        </p:txBody>
      </p:sp>
      <p:sp>
        <p:nvSpPr>
          <p:cNvPr id="54" name="Retângulo: Cantos Arredondados 53">
            <a:extLst>
              <a:ext uri="{FF2B5EF4-FFF2-40B4-BE49-F238E27FC236}">
                <a16:creationId xmlns:a16="http://schemas.microsoft.com/office/drawing/2014/main" id="{D62245C9-AC5A-4D85-5917-3A6AA8C22447}"/>
              </a:ext>
            </a:extLst>
          </p:cNvPr>
          <p:cNvSpPr/>
          <p:nvPr/>
        </p:nvSpPr>
        <p:spPr>
          <a:xfrm>
            <a:off x="2421838" y="356123"/>
            <a:ext cx="461837" cy="52528"/>
          </a:xfrm>
          <a:prstGeom prst="roundRect">
            <a:avLst>
              <a:gd name="adj" fmla="val 50000"/>
            </a:avLst>
          </a:prstGeom>
          <a:solidFill>
            <a:srgbClr val="74C3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2" descr="Interface gráfica do usuário&#10;&#10;Descrição gerada automaticamente">
            <a:extLst>
              <a:ext uri="{FF2B5EF4-FFF2-40B4-BE49-F238E27FC236}">
                <a16:creationId xmlns:a16="http://schemas.microsoft.com/office/drawing/2014/main" id="{88040910-9360-C1E7-0BB1-431137DD2E1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3" t="8029" r="43757" b="12691"/>
          <a:stretch/>
        </p:blipFill>
        <p:spPr>
          <a:xfrm>
            <a:off x="406309" y="2372744"/>
            <a:ext cx="6705601" cy="5588000"/>
          </a:xfrm>
          <a:prstGeom prst="rect">
            <a:avLst/>
          </a:prstGeom>
        </p:spPr>
      </p:pic>
      <p:pic>
        <p:nvPicPr>
          <p:cNvPr id="8" name="Imagem 7" descr="Interface gráfica do usuário&#10;&#10;Descrição gerada automaticamente">
            <a:extLst>
              <a:ext uri="{FF2B5EF4-FFF2-40B4-BE49-F238E27FC236}">
                <a16:creationId xmlns:a16="http://schemas.microsoft.com/office/drawing/2014/main" id="{355E6403-37C2-F1D2-E837-0CE37268E0F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994" t="22804" r="28203" b="30169"/>
          <a:stretch/>
        </p:blipFill>
        <p:spPr>
          <a:xfrm>
            <a:off x="7013306" y="1526844"/>
            <a:ext cx="1837262" cy="3314700"/>
          </a:xfrm>
          <a:prstGeom prst="rect">
            <a:avLst/>
          </a:prstGeom>
        </p:spPr>
      </p:pic>
      <p:pic>
        <p:nvPicPr>
          <p:cNvPr id="9" name="Imagem 8" descr="Interface gráfica do usuário&#10;&#10;Descrição gerada automaticamente">
            <a:extLst>
              <a:ext uri="{FF2B5EF4-FFF2-40B4-BE49-F238E27FC236}">
                <a16:creationId xmlns:a16="http://schemas.microsoft.com/office/drawing/2014/main" id="{E2B6FF73-281C-8184-47B8-B661AA3663D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994" t="22804" r="28203" b="30169"/>
          <a:stretch/>
        </p:blipFill>
        <p:spPr>
          <a:xfrm>
            <a:off x="9259628" y="1526844"/>
            <a:ext cx="1837262" cy="3314700"/>
          </a:xfrm>
          <a:prstGeom prst="rect">
            <a:avLst/>
          </a:prstGeom>
        </p:spPr>
      </p:pic>
      <p:pic>
        <p:nvPicPr>
          <p:cNvPr id="11" name="Imagem 10" descr="Interface gráfica do usuário&#10;&#10;Descrição gerada automaticamente">
            <a:extLst>
              <a:ext uri="{FF2B5EF4-FFF2-40B4-BE49-F238E27FC236}">
                <a16:creationId xmlns:a16="http://schemas.microsoft.com/office/drawing/2014/main" id="{ADD0C96D-ECC3-957F-DE89-B6A7F122B0B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994" t="22804" r="28203" b="30169"/>
          <a:stretch/>
        </p:blipFill>
        <p:spPr>
          <a:xfrm>
            <a:off x="11505950" y="1526844"/>
            <a:ext cx="1837262" cy="3314700"/>
          </a:xfrm>
          <a:prstGeom prst="rect">
            <a:avLst/>
          </a:prstGeom>
        </p:spPr>
      </p:pic>
      <p:pic>
        <p:nvPicPr>
          <p:cNvPr id="13" name="Imagem 12" descr="Interface gráfica do usuário&#10;&#10;Descrição gerada automaticamente">
            <a:extLst>
              <a:ext uri="{FF2B5EF4-FFF2-40B4-BE49-F238E27FC236}">
                <a16:creationId xmlns:a16="http://schemas.microsoft.com/office/drawing/2014/main" id="{745C2282-739D-B4B7-6D99-816BE8685BB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994" t="22804" r="28203" b="30169"/>
          <a:stretch/>
        </p:blipFill>
        <p:spPr>
          <a:xfrm>
            <a:off x="13752273" y="1526844"/>
            <a:ext cx="1837262" cy="3314700"/>
          </a:xfrm>
          <a:prstGeom prst="rect">
            <a:avLst/>
          </a:prstGeom>
        </p:spPr>
      </p:pic>
      <p:pic>
        <p:nvPicPr>
          <p:cNvPr id="19" name="Imagem 18" descr="Interface gráfica do usuário&#10;&#10;Descrição gerada automaticamente">
            <a:extLst>
              <a:ext uri="{FF2B5EF4-FFF2-40B4-BE49-F238E27FC236}">
                <a16:creationId xmlns:a16="http://schemas.microsoft.com/office/drawing/2014/main" id="{F40B517D-8240-C56C-4C75-39EF24272FD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994" t="22804" r="28203" b="30169"/>
          <a:stretch/>
        </p:blipFill>
        <p:spPr>
          <a:xfrm>
            <a:off x="7059139" y="5140160"/>
            <a:ext cx="1837262" cy="3314700"/>
          </a:xfrm>
          <a:prstGeom prst="rect">
            <a:avLst/>
          </a:prstGeom>
        </p:spPr>
      </p:pic>
      <p:pic>
        <p:nvPicPr>
          <p:cNvPr id="25" name="Imagem 24" descr="Interface gráfica do usuário&#10;&#10;Descrição gerada automaticamente">
            <a:extLst>
              <a:ext uri="{FF2B5EF4-FFF2-40B4-BE49-F238E27FC236}">
                <a16:creationId xmlns:a16="http://schemas.microsoft.com/office/drawing/2014/main" id="{D04DB64A-1464-3B59-CF56-0B8BABB1407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994" t="22804" r="28203" b="30169"/>
          <a:stretch/>
        </p:blipFill>
        <p:spPr>
          <a:xfrm>
            <a:off x="9305461" y="5140160"/>
            <a:ext cx="1837262" cy="3314700"/>
          </a:xfrm>
          <a:prstGeom prst="rect">
            <a:avLst/>
          </a:prstGeom>
        </p:spPr>
      </p:pic>
      <p:pic>
        <p:nvPicPr>
          <p:cNvPr id="26" name="Imagem 25" descr="Interface gráfica do usuário&#10;&#10;Descrição gerada automaticamente">
            <a:extLst>
              <a:ext uri="{FF2B5EF4-FFF2-40B4-BE49-F238E27FC236}">
                <a16:creationId xmlns:a16="http://schemas.microsoft.com/office/drawing/2014/main" id="{75632055-3A12-3A58-4C90-260BDCF22AB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994" t="22804" r="28203" b="30169"/>
          <a:stretch/>
        </p:blipFill>
        <p:spPr>
          <a:xfrm>
            <a:off x="11551783" y="5140160"/>
            <a:ext cx="1837262" cy="3314700"/>
          </a:xfrm>
          <a:prstGeom prst="rect">
            <a:avLst/>
          </a:prstGeom>
        </p:spPr>
      </p:pic>
      <p:pic>
        <p:nvPicPr>
          <p:cNvPr id="27" name="Imagem 26" descr="Interface gráfica do usuário&#10;&#10;Descrição gerada automaticamente">
            <a:extLst>
              <a:ext uri="{FF2B5EF4-FFF2-40B4-BE49-F238E27FC236}">
                <a16:creationId xmlns:a16="http://schemas.microsoft.com/office/drawing/2014/main" id="{20EA6B8E-7B66-BB22-47A7-DF6648C3CCB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994" t="22804" r="28203" b="30169"/>
          <a:stretch/>
        </p:blipFill>
        <p:spPr>
          <a:xfrm>
            <a:off x="13798106" y="5140160"/>
            <a:ext cx="1837262" cy="3314700"/>
          </a:xfrm>
          <a:prstGeom prst="rect">
            <a:avLst/>
          </a:prstGeom>
        </p:spPr>
      </p:pic>
      <p:pic>
        <p:nvPicPr>
          <p:cNvPr id="33" name="Imagem 32" descr="Interface gráfica do usuário&#10;&#10;Descrição gerada automaticamente">
            <a:extLst>
              <a:ext uri="{FF2B5EF4-FFF2-40B4-BE49-F238E27FC236}">
                <a16:creationId xmlns:a16="http://schemas.microsoft.com/office/drawing/2014/main" id="{0C788FD9-3409-BC28-4AA5-884DDD7D5A3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994" t="22804" r="28203" b="30169"/>
          <a:stretch/>
        </p:blipFill>
        <p:spPr>
          <a:xfrm>
            <a:off x="15998596" y="1526844"/>
            <a:ext cx="1837262" cy="3314700"/>
          </a:xfrm>
          <a:prstGeom prst="rect">
            <a:avLst/>
          </a:prstGeom>
        </p:spPr>
      </p:pic>
      <p:pic>
        <p:nvPicPr>
          <p:cNvPr id="34" name="Imagem 33" descr="Interface gráfica do usuário&#10;&#10;Descrição gerada automaticamente">
            <a:extLst>
              <a:ext uri="{FF2B5EF4-FFF2-40B4-BE49-F238E27FC236}">
                <a16:creationId xmlns:a16="http://schemas.microsoft.com/office/drawing/2014/main" id="{735F79F7-A25C-D3A8-52B6-3ABA24DFF3F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994" t="22804" r="28203" b="30169"/>
          <a:stretch/>
        </p:blipFill>
        <p:spPr>
          <a:xfrm>
            <a:off x="16044429" y="5140160"/>
            <a:ext cx="1837262" cy="3314700"/>
          </a:xfrm>
          <a:prstGeom prst="rect">
            <a:avLst/>
          </a:prstGeom>
        </p:spPr>
      </p:pic>
      <p:grpSp>
        <p:nvGrpSpPr>
          <p:cNvPr id="39" name="Agrupar 38">
            <a:extLst>
              <a:ext uri="{FF2B5EF4-FFF2-40B4-BE49-F238E27FC236}">
                <a16:creationId xmlns:a16="http://schemas.microsoft.com/office/drawing/2014/main" id="{D22D385D-0ED7-D15C-B089-E0F15012B2C5}"/>
              </a:ext>
            </a:extLst>
          </p:cNvPr>
          <p:cNvGrpSpPr/>
          <p:nvPr/>
        </p:nvGrpSpPr>
        <p:grpSpPr>
          <a:xfrm>
            <a:off x="17219350" y="8622929"/>
            <a:ext cx="711848" cy="406388"/>
            <a:chOff x="16268700" y="3942611"/>
            <a:chExt cx="711848" cy="406388"/>
          </a:xfrm>
        </p:grpSpPr>
        <p:sp>
          <p:nvSpPr>
            <p:cNvPr id="40" name="Retângulo: Cantos Arredondados 39">
              <a:extLst>
                <a:ext uri="{FF2B5EF4-FFF2-40B4-BE49-F238E27FC236}">
                  <a16:creationId xmlns:a16="http://schemas.microsoft.com/office/drawing/2014/main" id="{A9F82471-5670-BE6B-47EE-27A2CC15B9C8}"/>
                </a:ext>
              </a:extLst>
            </p:cNvPr>
            <p:cNvSpPr/>
            <p:nvPr/>
          </p:nvSpPr>
          <p:spPr>
            <a:xfrm>
              <a:off x="16268700" y="3942611"/>
              <a:ext cx="711848" cy="406388"/>
            </a:xfrm>
            <a:prstGeom prst="roundRect">
              <a:avLst/>
            </a:prstGeom>
            <a:solidFill>
              <a:srgbClr val="00B0F0"/>
            </a:solidFill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1" name="Gráfico 40" descr="Ciclismo com preenchimento sólido">
              <a:extLst>
                <a:ext uri="{FF2B5EF4-FFF2-40B4-BE49-F238E27FC236}">
                  <a16:creationId xmlns:a16="http://schemas.microsoft.com/office/drawing/2014/main" id="{81C7EC69-82C6-CA2F-513C-E293EC16226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6421430" y="3942611"/>
              <a:ext cx="406388" cy="4063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925710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Diagrama&#10;&#10;Descrição gerada automaticamente com confiança baixa">
            <a:extLst>
              <a:ext uri="{FF2B5EF4-FFF2-40B4-BE49-F238E27FC236}">
                <a16:creationId xmlns:a16="http://schemas.microsoft.com/office/drawing/2014/main" id="{A3FEA925-363A-58F6-A62F-E1AD800F12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93"/>
            <a:ext cx="18288000" cy="10286999"/>
          </a:xfrm>
          <a:prstGeom prst="rect">
            <a:avLst/>
          </a:prstGeom>
        </p:spPr>
      </p:pic>
      <p:grpSp>
        <p:nvGrpSpPr>
          <p:cNvPr id="12" name="Agrupar 11">
            <a:extLst>
              <a:ext uri="{FF2B5EF4-FFF2-40B4-BE49-F238E27FC236}">
                <a16:creationId xmlns:a16="http://schemas.microsoft.com/office/drawing/2014/main" id="{2C2458D1-202C-6E36-5094-FBD76E9AC47E}"/>
              </a:ext>
            </a:extLst>
          </p:cNvPr>
          <p:cNvGrpSpPr/>
          <p:nvPr/>
        </p:nvGrpSpPr>
        <p:grpSpPr>
          <a:xfrm>
            <a:off x="1411" y="0"/>
            <a:ext cx="18285178" cy="513567"/>
            <a:chOff x="1411" y="0"/>
            <a:chExt cx="18285178" cy="609506"/>
          </a:xfrm>
        </p:grpSpPr>
        <p:sp>
          <p:nvSpPr>
            <p:cNvPr id="4" name="Retângulo 3">
              <a:extLst>
                <a:ext uri="{FF2B5EF4-FFF2-40B4-BE49-F238E27FC236}">
                  <a16:creationId xmlns:a16="http://schemas.microsoft.com/office/drawing/2014/main" id="{39E567E7-5541-1B77-A1C1-4D2BC8EDC054}"/>
                </a:ext>
              </a:extLst>
            </p:cNvPr>
            <p:cNvSpPr/>
            <p:nvPr/>
          </p:nvSpPr>
          <p:spPr>
            <a:xfrm>
              <a:off x="1411" y="0"/>
              <a:ext cx="18285178" cy="6095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7199"/>
            </a:p>
          </p:txBody>
        </p:sp>
        <p:cxnSp>
          <p:nvCxnSpPr>
            <p:cNvPr id="6" name="Conector reto 5">
              <a:extLst>
                <a:ext uri="{FF2B5EF4-FFF2-40B4-BE49-F238E27FC236}">
                  <a16:creationId xmlns:a16="http://schemas.microsoft.com/office/drawing/2014/main" id="{76EFB1E2-281B-3CF4-4B19-C2821B40F30D}"/>
                </a:ext>
              </a:extLst>
            </p:cNvPr>
            <p:cNvCxnSpPr>
              <a:cxnSpLocks/>
            </p:cNvCxnSpPr>
            <p:nvPr/>
          </p:nvCxnSpPr>
          <p:spPr>
            <a:xfrm>
              <a:off x="1411" y="609506"/>
              <a:ext cx="18285178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Imagem 13">
            <a:extLst>
              <a:ext uri="{FF2B5EF4-FFF2-40B4-BE49-F238E27FC236}">
                <a16:creationId xmlns:a16="http://schemas.microsoft.com/office/drawing/2014/main" id="{B88D5160-35EC-938A-55C1-F505814E9C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65" y="117084"/>
            <a:ext cx="904762" cy="285714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AD3E2C44-F1EC-3687-85A5-48C2DA01548D}"/>
              </a:ext>
            </a:extLst>
          </p:cNvPr>
          <p:cNvSpPr txBox="1"/>
          <p:nvPr/>
        </p:nvSpPr>
        <p:spPr>
          <a:xfrm>
            <a:off x="1353512" y="118283"/>
            <a:ext cx="5934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>
                <a:latin typeface="Helvetica" panose="020B0604020202020204" pitchFamily="34" charset="0"/>
                <a:cs typeface="Helvetica" panose="020B0604020202020204" pitchFamily="34" charset="0"/>
              </a:rPr>
              <a:t>Home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2A3A6AD7-30E0-3D61-8CC1-A4A05427FC7A}"/>
              </a:ext>
            </a:extLst>
          </p:cNvPr>
          <p:cNvSpPr txBox="1"/>
          <p:nvPr/>
        </p:nvSpPr>
        <p:spPr>
          <a:xfrm>
            <a:off x="2326130" y="118282"/>
            <a:ext cx="6703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>
                <a:latin typeface="Helvetica" panose="020B0604020202020204" pitchFamily="34" charset="0"/>
                <a:cs typeface="Helvetica" panose="020B0604020202020204" pitchFamily="34" charset="0"/>
              </a:rPr>
              <a:t>Projeto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FBBB0FAB-7801-5630-154B-5142592DD11E}"/>
              </a:ext>
            </a:extLst>
          </p:cNvPr>
          <p:cNvSpPr txBox="1"/>
          <p:nvPr/>
        </p:nvSpPr>
        <p:spPr>
          <a:xfrm>
            <a:off x="3375692" y="116690"/>
            <a:ext cx="10358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>
                <a:latin typeface="Helvetica" panose="020B0604020202020204" pitchFamily="34" charset="0"/>
                <a:cs typeface="Helvetica" panose="020B0604020202020204" pitchFamily="34" charset="0"/>
              </a:rPr>
              <a:t>Cronograma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836B6B3D-C3BB-16B7-98C4-1C66DC813770}"/>
              </a:ext>
            </a:extLst>
          </p:cNvPr>
          <p:cNvSpPr txBox="1"/>
          <p:nvPr/>
        </p:nvSpPr>
        <p:spPr>
          <a:xfrm>
            <a:off x="4790739" y="116689"/>
            <a:ext cx="6607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>
                <a:latin typeface="Helvetica" panose="020B0604020202020204" pitchFamily="34" charset="0"/>
                <a:cs typeface="Helvetica" panose="020B0604020202020204" pitchFamily="34" charset="0"/>
              </a:rPr>
              <a:t>Equipe</a:t>
            </a:r>
          </a:p>
        </p:txBody>
      </p:sp>
      <p:pic>
        <p:nvPicPr>
          <p:cNvPr id="20" name="Imagem 19" descr="Forma&#10;&#10;Descrição gerada automaticamente com confiança baixa">
            <a:extLst>
              <a:ext uri="{FF2B5EF4-FFF2-40B4-BE49-F238E27FC236}">
                <a16:creationId xmlns:a16="http://schemas.microsoft.com/office/drawing/2014/main" id="{3F55B266-AB27-1AE1-C622-02F26AD20C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92699" y="116689"/>
            <a:ext cx="276999" cy="276999"/>
          </a:xfrm>
          <a:prstGeom prst="rect">
            <a:avLst/>
          </a:prstGeom>
        </p:spPr>
      </p:pic>
      <p:sp>
        <p:nvSpPr>
          <p:cNvPr id="21" name="Retângulo 20">
            <a:extLst>
              <a:ext uri="{FF2B5EF4-FFF2-40B4-BE49-F238E27FC236}">
                <a16:creationId xmlns:a16="http://schemas.microsoft.com/office/drawing/2014/main" id="{558B0632-017C-E9AA-5ED6-F91272FCFA95}"/>
              </a:ext>
            </a:extLst>
          </p:cNvPr>
          <p:cNvSpPr/>
          <p:nvPr/>
        </p:nvSpPr>
        <p:spPr>
          <a:xfrm>
            <a:off x="0" y="9173029"/>
            <a:ext cx="18288000" cy="111238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21950296-5979-5678-E338-66A96970310B}"/>
              </a:ext>
            </a:extLst>
          </p:cNvPr>
          <p:cNvSpPr txBox="1"/>
          <p:nvPr/>
        </p:nvSpPr>
        <p:spPr>
          <a:xfrm>
            <a:off x="282874" y="9326325"/>
            <a:ext cx="11208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Lorem</a:t>
            </a:r>
            <a:r>
              <a:rPr lang="pt-BR" sz="1200" b="1" dirty="0">
                <a:solidFill>
                  <a:schemeClr val="bg1"/>
                </a:solidFill>
                <a:latin typeface="Century Gothic" panose="020B0502020202020204" pitchFamily="34" charset="0"/>
              </a:rPr>
              <a:t> ipsum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94FFABA8-8F23-EC21-90CE-2CE1BD5F054C}"/>
              </a:ext>
            </a:extLst>
          </p:cNvPr>
          <p:cNvSpPr txBox="1"/>
          <p:nvPr/>
        </p:nvSpPr>
        <p:spPr>
          <a:xfrm>
            <a:off x="282874" y="9636094"/>
            <a:ext cx="36604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" b="0" i="0" dirty="0" err="1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Nulla</a:t>
            </a:r>
            <a:r>
              <a:rPr lang="pt-BR" sz="800" b="0" i="0" dirty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 in </a:t>
            </a:r>
            <a:r>
              <a:rPr lang="pt-BR" sz="800" b="0" i="0" dirty="0" err="1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dapibus</a:t>
            </a:r>
            <a:r>
              <a:rPr lang="pt-BR" sz="800" b="0" i="0" dirty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 nunc. Nunc </a:t>
            </a:r>
            <a:r>
              <a:rPr lang="pt-BR" sz="800" b="0" i="0" dirty="0" err="1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eget</a:t>
            </a:r>
            <a:r>
              <a:rPr lang="pt-BR" sz="800" b="0" i="0" dirty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 </a:t>
            </a:r>
            <a:r>
              <a:rPr lang="pt-BR" sz="800" b="0" i="0" dirty="0" err="1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nisl</a:t>
            </a:r>
            <a:r>
              <a:rPr lang="pt-BR" sz="800" b="0" i="0" dirty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 </a:t>
            </a:r>
            <a:r>
              <a:rPr lang="pt-BR" sz="800" b="0" i="0" dirty="0" err="1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vel</a:t>
            </a:r>
            <a:r>
              <a:rPr lang="pt-BR" sz="800" b="0" i="0" dirty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 </a:t>
            </a:r>
            <a:r>
              <a:rPr lang="pt-BR" sz="800" b="0" i="0" dirty="0" err="1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neque</a:t>
            </a:r>
            <a:r>
              <a:rPr lang="pt-BR" sz="800" b="0" i="0" dirty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 </a:t>
            </a:r>
            <a:r>
              <a:rPr lang="pt-BR" sz="800" b="0" i="0" dirty="0" err="1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rutrum</a:t>
            </a:r>
            <a:r>
              <a:rPr lang="pt-BR" sz="800" b="0" i="0" dirty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 </a:t>
            </a:r>
            <a:r>
              <a:rPr lang="pt-BR" sz="800" b="0" i="0" dirty="0" err="1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iaculis</a:t>
            </a:r>
            <a:r>
              <a:rPr lang="pt-BR" sz="800" b="0" i="0" dirty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. Nunc </a:t>
            </a:r>
            <a:r>
              <a:rPr lang="pt-BR" sz="800" b="0" i="0" dirty="0" err="1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facilisis</a:t>
            </a:r>
            <a:r>
              <a:rPr lang="pt-BR" sz="800" b="0" i="0" dirty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 </a:t>
            </a:r>
            <a:r>
              <a:rPr lang="pt-BR" sz="800" b="0" i="0" dirty="0" err="1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facilisis</a:t>
            </a:r>
            <a:r>
              <a:rPr lang="pt-BR" sz="800" b="0" i="0" dirty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 </a:t>
            </a:r>
            <a:r>
              <a:rPr lang="pt-BR" sz="800" b="0" i="0" dirty="0" err="1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iaculis</a:t>
            </a:r>
            <a:r>
              <a:rPr lang="pt-BR" sz="800" b="0" i="0" dirty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. </a:t>
            </a:r>
            <a:r>
              <a:rPr lang="pt-BR" sz="800" b="0" i="0" dirty="0" err="1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Class</a:t>
            </a:r>
            <a:r>
              <a:rPr lang="pt-BR" sz="800" b="0" i="0" dirty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 </a:t>
            </a:r>
            <a:r>
              <a:rPr lang="pt-BR" sz="800" b="0" i="0" dirty="0" err="1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aptent</a:t>
            </a:r>
            <a:r>
              <a:rPr lang="pt-BR" sz="800" b="0" i="0" dirty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 </a:t>
            </a:r>
            <a:r>
              <a:rPr lang="pt-BR" sz="800" b="0" i="0" dirty="0" err="1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taciti</a:t>
            </a:r>
            <a:r>
              <a:rPr lang="pt-BR" sz="800" b="0" i="0" dirty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 </a:t>
            </a:r>
            <a:r>
              <a:rPr lang="pt-BR" sz="800" b="0" i="0" dirty="0" err="1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sociosqu</a:t>
            </a:r>
            <a:r>
              <a:rPr lang="pt-BR" sz="800" b="0" i="0" dirty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 ad </a:t>
            </a:r>
            <a:r>
              <a:rPr lang="pt-BR" sz="800" b="0" i="0" dirty="0" err="1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litora</a:t>
            </a:r>
            <a:r>
              <a:rPr lang="pt-BR" sz="800" b="0" i="0" dirty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 </a:t>
            </a:r>
            <a:r>
              <a:rPr lang="pt-BR" sz="800" b="0" i="0" dirty="0" err="1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torquent</a:t>
            </a:r>
            <a:r>
              <a:rPr lang="pt-BR" sz="800" b="0" i="0" dirty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 per </a:t>
            </a:r>
            <a:r>
              <a:rPr lang="pt-BR" sz="800" b="0" i="0" dirty="0" err="1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conubia</a:t>
            </a:r>
            <a:r>
              <a:rPr lang="pt-BR" sz="800" b="0" i="0" dirty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 </a:t>
            </a:r>
            <a:r>
              <a:rPr lang="pt-BR" sz="800" b="0" i="0" dirty="0" err="1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nostra</a:t>
            </a:r>
            <a:r>
              <a:rPr lang="pt-BR" sz="800" b="0" i="0" dirty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, per </a:t>
            </a:r>
            <a:r>
              <a:rPr lang="pt-BR" sz="800" b="0" i="0" dirty="0" err="1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inceptos</a:t>
            </a:r>
            <a:r>
              <a:rPr lang="pt-BR" sz="800" b="0" i="0" dirty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 </a:t>
            </a:r>
            <a:r>
              <a:rPr lang="pt-BR" sz="800" b="0" i="0" dirty="0" err="1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himenaeos</a:t>
            </a:r>
            <a:r>
              <a:rPr lang="pt-BR" sz="800" b="0" i="0" dirty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.</a:t>
            </a:r>
            <a:endParaRPr lang="pt-BR" sz="8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91A1836E-013F-AAC6-3DAA-9C56BC364624}"/>
              </a:ext>
            </a:extLst>
          </p:cNvPr>
          <p:cNvSpPr txBox="1"/>
          <p:nvPr/>
        </p:nvSpPr>
        <p:spPr>
          <a:xfrm>
            <a:off x="5830684" y="125799"/>
            <a:ext cx="10967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>
                <a:latin typeface="Helvetica" panose="020B0604020202020204" pitchFamily="34" charset="0"/>
                <a:cs typeface="Helvetica" panose="020B0604020202020204" pitchFamily="34" charset="0"/>
              </a:rPr>
              <a:t>Fale conosco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FD52CE93-6208-425B-C0C8-951E28923034}"/>
              </a:ext>
            </a:extLst>
          </p:cNvPr>
          <p:cNvSpPr txBox="1"/>
          <p:nvPr/>
        </p:nvSpPr>
        <p:spPr>
          <a:xfrm>
            <a:off x="5921558" y="9323476"/>
            <a:ext cx="6110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Home</a:t>
            </a: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BA91F27F-C481-0054-1009-0BCDDDA7BCA6}"/>
              </a:ext>
            </a:extLst>
          </p:cNvPr>
          <p:cNvSpPr txBox="1"/>
          <p:nvPr/>
        </p:nvSpPr>
        <p:spPr>
          <a:xfrm>
            <a:off x="7111910" y="9323475"/>
            <a:ext cx="7152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Projeto</a:t>
            </a: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FFBD7838-84A3-4494-CCA8-8ACE61397718}"/>
              </a:ext>
            </a:extLst>
          </p:cNvPr>
          <p:cNvSpPr txBox="1"/>
          <p:nvPr/>
        </p:nvSpPr>
        <p:spPr>
          <a:xfrm>
            <a:off x="8379206" y="9321883"/>
            <a:ext cx="10983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Cronograma</a:t>
            </a: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2636A7A6-6ADC-62F8-E0BD-7E0CF89B557A}"/>
              </a:ext>
            </a:extLst>
          </p:cNvPr>
          <p:cNvSpPr txBox="1"/>
          <p:nvPr/>
        </p:nvSpPr>
        <p:spPr>
          <a:xfrm>
            <a:off x="10011987" y="9321882"/>
            <a:ext cx="6992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Equipe</a:t>
            </a: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75E06BF1-004E-B0D1-C0EB-09E33F39C633}"/>
              </a:ext>
            </a:extLst>
          </p:cNvPr>
          <p:cNvSpPr txBox="1"/>
          <p:nvPr/>
        </p:nvSpPr>
        <p:spPr>
          <a:xfrm>
            <a:off x="11269667" y="9330992"/>
            <a:ext cx="5795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F.A.Q</a:t>
            </a: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7E646AF2-DFA3-FADB-19E7-D46D85F6BE52}"/>
              </a:ext>
            </a:extLst>
          </p:cNvPr>
          <p:cNvSpPr txBox="1"/>
          <p:nvPr/>
        </p:nvSpPr>
        <p:spPr>
          <a:xfrm>
            <a:off x="11269667" y="9636622"/>
            <a:ext cx="10038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>
                <a:solidFill>
                  <a:schemeClr val="bg1"/>
                </a:solidFill>
                <a:latin typeface="Century Gothic" panose="020B0502020202020204" pitchFamily="34" charset="0"/>
              </a:rPr>
              <a:t>• Como acessar</a:t>
            </a:r>
          </a:p>
          <a:p>
            <a:r>
              <a:rPr lang="pt-BR" sz="800" dirty="0">
                <a:solidFill>
                  <a:schemeClr val="bg1"/>
                </a:solidFill>
                <a:latin typeface="Century Gothic" panose="020B0502020202020204" pitchFamily="34" charset="0"/>
              </a:rPr>
              <a:t>• </a:t>
            </a:r>
            <a:r>
              <a:rPr lang="pt-BR" sz="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Lorem</a:t>
            </a:r>
            <a:r>
              <a:rPr lang="pt-BR" sz="800" dirty="0">
                <a:solidFill>
                  <a:schemeClr val="bg1"/>
                </a:solidFill>
                <a:latin typeface="Century Gothic" panose="020B0502020202020204" pitchFamily="34" charset="0"/>
              </a:rPr>
              <a:t> Ipsum</a:t>
            </a:r>
          </a:p>
          <a:p>
            <a:r>
              <a:rPr lang="pt-BR" sz="800" dirty="0">
                <a:solidFill>
                  <a:schemeClr val="bg1"/>
                </a:solidFill>
                <a:latin typeface="Century Gothic" panose="020B0502020202020204" pitchFamily="34" charset="0"/>
              </a:rPr>
              <a:t>• </a:t>
            </a:r>
            <a:r>
              <a:rPr lang="pt-BR" sz="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Lorem</a:t>
            </a:r>
            <a:r>
              <a:rPr lang="pt-BR" sz="800" dirty="0">
                <a:solidFill>
                  <a:schemeClr val="bg1"/>
                </a:solidFill>
                <a:latin typeface="Century Gothic" panose="020B0502020202020204" pitchFamily="34" charset="0"/>
              </a:rPr>
              <a:t> Ipsum</a:t>
            </a: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7397894D-73E3-2781-492D-EAA278AE0A85}"/>
              </a:ext>
            </a:extLst>
          </p:cNvPr>
          <p:cNvSpPr txBox="1"/>
          <p:nvPr/>
        </p:nvSpPr>
        <p:spPr>
          <a:xfrm>
            <a:off x="10011987" y="9636093"/>
            <a:ext cx="10134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>
                <a:solidFill>
                  <a:schemeClr val="bg1"/>
                </a:solidFill>
                <a:latin typeface="Century Gothic" panose="020B0502020202020204" pitchFamily="34" charset="0"/>
              </a:rPr>
              <a:t>• A equipe</a:t>
            </a:r>
          </a:p>
          <a:p>
            <a:r>
              <a:rPr lang="pt-BR" sz="800" dirty="0">
                <a:solidFill>
                  <a:schemeClr val="bg1"/>
                </a:solidFill>
                <a:latin typeface="Century Gothic" panose="020B0502020202020204" pitchFamily="34" charset="0"/>
              </a:rPr>
              <a:t>• Perfil individual</a:t>
            </a:r>
          </a:p>
        </p:txBody>
      </p: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8D18BB59-519C-084B-CC09-6AFE5EE284B0}"/>
              </a:ext>
            </a:extLst>
          </p:cNvPr>
          <p:cNvSpPr txBox="1"/>
          <p:nvPr/>
        </p:nvSpPr>
        <p:spPr>
          <a:xfrm>
            <a:off x="8379206" y="9636093"/>
            <a:ext cx="8402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>
                <a:solidFill>
                  <a:schemeClr val="bg1"/>
                </a:solidFill>
                <a:latin typeface="Century Gothic" panose="020B0502020202020204" pitchFamily="34" charset="0"/>
              </a:rPr>
              <a:t>• Calendário</a:t>
            </a:r>
          </a:p>
          <a:p>
            <a:r>
              <a:rPr lang="pt-BR" sz="800" dirty="0">
                <a:solidFill>
                  <a:schemeClr val="bg1"/>
                </a:solidFill>
                <a:latin typeface="Century Gothic" panose="020B0502020202020204" pitchFamily="34" charset="0"/>
              </a:rPr>
              <a:t>• </a:t>
            </a:r>
            <a:r>
              <a:rPr lang="pt-BR" sz="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Trello</a:t>
            </a:r>
            <a:endParaRPr lang="pt-BR" sz="800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r>
              <a:rPr lang="pt-BR" sz="800" dirty="0">
                <a:solidFill>
                  <a:schemeClr val="bg1"/>
                </a:solidFill>
                <a:latin typeface="Century Gothic" panose="020B0502020202020204" pitchFamily="34" charset="0"/>
              </a:rPr>
              <a:t>• Entregas</a:t>
            </a:r>
          </a:p>
        </p:txBody>
      </p: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624B153D-DF6A-6139-046B-2F282A196821}"/>
              </a:ext>
            </a:extLst>
          </p:cNvPr>
          <p:cNvSpPr txBox="1"/>
          <p:nvPr/>
        </p:nvSpPr>
        <p:spPr>
          <a:xfrm>
            <a:off x="7111910" y="9637638"/>
            <a:ext cx="11592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>
                <a:solidFill>
                  <a:schemeClr val="bg1"/>
                </a:solidFill>
                <a:latin typeface="Century Gothic" panose="020B0502020202020204" pitchFamily="34" charset="0"/>
              </a:rPr>
              <a:t>• Sobre o case</a:t>
            </a:r>
          </a:p>
          <a:p>
            <a:r>
              <a:rPr lang="pt-BR" sz="800" dirty="0">
                <a:solidFill>
                  <a:schemeClr val="bg1"/>
                </a:solidFill>
                <a:latin typeface="Century Gothic" panose="020B0502020202020204" pitchFamily="34" charset="0"/>
              </a:rPr>
              <a:t>• Documentações</a:t>
            </a:r>
          </a:p>
          <a:p>
            <a:r>
              <a:rPr lang="pt-BR" sz="800" dirty="0">
                <a:solidFill>
                  <a:schemeClr val="bg1"/>
                </a:solidFill>
                <a:latin typeface="Century Gothic" panose="020B0502020202020204" pitchFamily="34" charset="0"/>
              </a:rPr>
              <a:t>• Solução</a:t>
            </a:r>
          </a:p>
        </p:txBody>
      </p:sp>
      <p:sp>
        <p:nvSpPr>
          <p:cNvPr id="54" name="Retângulo: Cantos Arredondados 53">
            <a:extLst>
              <a:ext uri="{FF2B5EF4-FFF2-40B4-BE49-F238E27FC236}">
                <a16:creationId xmlns:a16="http://schemas.microsoft.com/office/drawing/2014/main" id="{D62245C9-AC5A-4D85-5917-3A6AA8C22447}"/>
              </a:ext>
            </a:extLst>
          </p:cNvPr>
          <p:cNvSpPr/>
          <p:nvPr/>
        </p:nvSpPr>
        <p:spPr>
          <a:xfrm>
            <a:off x="3481513" y="356123"/>
            <a:ext cx="461837" cy="52528"/>
          </a:xfrm>
          <a:prstGeom prst="roundRect">
            <a:avLst>
              <a:gd name="adj" fmla="val 50000"/>
            </a:avLst>
          </a:prstGeom>
          <a:solidFill>
            <a:srgbClr val="74C3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2" name="CaixaDeTexto 81">
            <a:extLst>
              <a:ext uri="{FF2B5EF4-FFF2-40B4-BE49-F238E27FC236}">
                <a16:creationId xmlns:a16="http://schemas.microsoft.com/office/drawing/2014/main" id="{7B1D7D1B-26A3-EEDA-8CC1-78C318676318}"/>
              </a:ext>
            </a:extLst>
          </p:cNvPr>
          <p:cNvSpPr txBox="1"/>
          <p:nvPr/>
        </p:nvSpPr>
        <p:spPr>
          <a:xfrm>
            <a:off x="645858" y="1494537"/>
            <a:ext cx="75566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entury Gothic" panose="020B0502020202020204" pitchFamily="34" charset="0"/>
              </a:rPr>
              <a:t>Desenvolver escopos, briefing, documentação teórica, diagramas e estrutura do projeto</a:t>
            </a:r>
            <a:endParaRPr lang="pt-BR" sz="1400" dirty="0">
              <a:solidFill>
                <a:schemeClr val="tx1">
                  <a:lumMod val="50000"/>
                  <a:lumOff val="50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83" name="CaixaDeTexto 82">
            <a:extLst>
              <a:ext uri="{FF2B5EF4-FFF2-40B4-BE49-F238E27FC236}">
                <a16:creationId xmlns:a16="http://schemas.microsoft.com/office/drawing/2014/main" id="{8C326A69-363A-8576-1892-AB8003D295B8}"/>
              </a:ext>
            </a:extLst>
          </p:cNvPr>
          <p:cNvSpPr txBox="1"/>
          <p:nvPr/>
        </p:nvSpPr>
        <p:spPr>
          <a:xfrm>
            <a:off x="645858" y="1027134"/>
            <a:ext cx="60945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i="0" dirty="0">
                <a:solidFill>
                  <a:srgbClr val="00B0F0"/>
                </a:solidFill>
                <a:effectLst/>
                <a:latin typeface="Century Gothic" panose="020B0502020202020204" pitchFamily="34" charset="0"/>
              </a:rPr>
              <a:t>Desenvolvimento do projeto</a:t>
            </a:r>
          </a:p>
        </p:txBody>
      </p:sp>
      <p:cxnSp>
        <p:nvCxnSpPr>
          <p:cNvPr id="87" name="Conector reto 86">
            <a:extLst>
              <a:ext uri="{FF2B5EF4-FFF2-40B4-BE49-F238E27FC236}">
                <a16:creationId xmlns:a16="http://schemas.microsoft.com/office/drawing/2014/main" id="{2647BCA7-B23E-F015-EB2A-BFADEF95E344}"/>
              </a:ext>
            </a:extLst>
          </p:cNvPr>
          <p:cNvCxnSpPr>
            <a:cxnSpLocks/>
          </p:cNvCxnSpPr>
          <p:nvPr/>
        </p:nvCxnSpPr>
        <p:spPr>
          <a:xfrm flipH="1">
            <a:off x="733871" y="1459966"/>
            <a:ext cx="7679618" cy="0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aixaDeTexto 1">
            <a:extLst>
              <a:ext uri="{FF2B5EF4-FFF2-40B4-BE49-F238E27FC236}">
                <a16:creationId xmlns:a16="http://schemas.microsoft.com/office/drawing/2014/main" id="{3D8C8D8F-2E38-A710-A4B9-1B48480B9CF5}"/>
              </a:ext>
            </a:extLst>
          </p:cNvPr>
          <p:cNvSpPr txBox="1"/>
          <p:nvPr/>
        </p:nvSpPr>
        <p:spPr>
          <a:xfrm>
            <a:off x="6103750" y="3136675"/>
            <a:ext cx="60945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3600" b="1" i="0" dirty="0">
                <a:solidFill>
                  <a:srgbClr val="00B0F0"/>
                </a:solidFill>
                <a:effectLst/>
                <a:latin typeface="Century Gothic" panose="020B0502020202020204" pitchFamily="34" charset="0"/>
              </a:rPr>
              <a:t>Tempos e movimentos</a:t>
            </a:r>
          </a:p>
        </p:txBody>
      </p:sp>
      <p:grpSp>
        <p:nvGrpSpPr>
          <p:cNvPr id="48" name="Agrupar 47">
            <a:extLst>
              <a:ext uri="{FF2B5EF4-FFF2-40B4-BE49-F238E27FC236}">
                <a16:creationId xmlns:a16="http://schemas.microsoft.com/office/drawing/2014/main" id="{B7C8593B-EBC4-3B64-BFDF-ED723E42B068}"/>
              </a:ext>
            </a:extLst>
          </p:cNvPr>
          <p:cNvGrpSpPr/>
          <p:nvPr/>
        </p:nvGrpSpPr>
        <p:grpSpPr>
          <a:xfrm>
            <a:off x="1334173" y="4146371"/>
            <a:ext cx="2053911" cy="2969932"/>
            <a:chOff x="1334173" y="4146371"/>
            <a:chExt cx="2053911" cy="2969932"/>
          </a:xfrm>
        </p:grpSpPr>
        <p:sp>
          <p:nvSpPr>
            <p:cNvPr id="3" name="Elipse 2">
              <a:extLst>
                <a:ext uri="{FF2B5EF4-FFF2-40B4-BE49-F238E27FC236}">
                  <a16:creationId xmlns:a16="http://schemas.microsoft.com/office/drawing/2014/main" id="{5D7559A0-E582-6E76-7DB4-0626B15ABDDD}"/>
                </a:ext>
              </a:extLst>
            </p:cNvPr>
            <p:cNvSpPr/>
            <p:nvPr/>
          </p:nvSpPr>
          <p:spPr>
            <a:xfrm>
              <a:off x="1928297" y="4146371"/>
              <a:ext cx="889348" cy="88934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 dirty="0">
                  <a:latin typeface="Century Gothic" panose="020B0502020202020204" pitchFamily="34" charset="0"/>
                </a:rPr>
                <a:t>etapa</a:t>
              </a:r>
            </a:p>
            <a:p>
              <a:pPr algn="ctr"/>
              <a:r>
                <a:rPr lang="pt-BR" b="1" dirty="0">
                  <a:latin typeface="Century Gothic" panose="020B0502020202020204" pitchFamily="34" charset="0"/>
                </a:rPr>
                <a:t>01</a:t>
              </a:r>
            </a:p>
          </p:txBody>
        </p:sp>
        <p:sp>
          <p:nvSpPr>
            <p:cNvPr id="25" name="CaixaDeTexto 24">
              <a:extLst>
                <a:ext uri="{FF2B5EF4-FFF2-40B4-BE49-F238E27FC236}">
                  <a16:creationId xmlns:a16="http://schemas.microsoft.com/office/drawing/2014/main" id="{1AA89B7C-7CDA-DC48-117F-AF50FEA11BCD}"/>
                </a:ext>
              </a:extLst>
            </p:cNvPr>
            <p:cNvSpPr txBox="1"/>
            <p:nvPr/>
          </p:nvSpPr>
          <p:spPr>
            <a:xfrm>
              <a:off x="1334173" y="5915974"/>
              <a:ext cx="205391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b="0" i="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Century Gothic" panose="020B0502020202020204" pitchFamily="34" charset="0"/>
                </a:rPr>
                <a:t>Desenvolvimento de scripts, normas, documentos explicativos, necessidades e diagramas.</a:t>
              </a:r>
              <a:endPara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40" name="CaixaDeTexto 39">
              <a:extLst>
                <a:ext uri="{FF2B5EF4-FFF2-40B4-BE49-F238E27FC236}">
                  <a16:creationId xmlns:a16="http://schemas.microsoft.com/office/drawing/2014/main" id="{ADA7991E-694B-0FEE-39AD-B2EE5CA0F08C}"/>
                </a:ext>
              </a:extLst>
            </p:cNvPr>
            <p:cNvSpPr txBox="1"/>
            <p:nvPr/>
          </p:nvSpPr>
          <p:spPr>
            <a:xfrm>
              <a:off x="1770081" y="5464456"/>
              <a:ext cx="120577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200" b="1" dirty="0">
                  <a:solidFill>
                    <a:srgbClr val="00B0F0"/>
                  </a:solidFill>
                  <a:latin typeface="Century Gothic" panose="020B0502020202020204" pitchFamily="34" charset="0"/>
                </a:rPr>
                <a:t>03/23 a 05/23</a:t>
              </a:r>
            </a:p>
          </p:txBody>
        </p:sp>
      </p:grpSp>
      <p:grpSp>
        <p:nvGrpSpPr>
          <p:cNvPr id="49" name="Agrupar 48">
            <a:extLst>
              <a:ext uri="{FF2B5EF4-FFF2-40B4-BE49-F238E27FC236}">
                <a16:creationId xmlns:a16="http://schemas.microsoft.com/office/drawing/2014/main" id="{0E3E8ACA-4EC3-F77D-7E4B-6B514C0AE087}"/>
              </a:ext>
            </a:extLst>
          </p:cNvPr>
          <p:cNvGrpSpPr/>
          <p:nvPr/>
        </p:nvGrpSpPr>
        <p:grpSpPr>
          <a:xfrm>
            <a:off x="4094162" y="4146371"/>
            <a:ext cx="2053911" cy="2415934"/>
            <a:chOff x="4094162" y="4146371"/>
            <a:chExt cx="2053911" cy="2415934"/>
          </a:xfrm>
        </p:grpSpPr>
        <p:sp>
          <p:nvSpPr>
            <p:cNvPr id="7" name="Elipse 6">
              <a:extLst>
                <a:ext uri="{FF2B5EF4-FFF2-40B4-BE49-F238E27FC236}">
                  <a16:creationId xmlns:a16="http://schemas.microsoft.com/office/drawing/2014/main" id="{A3FDE6D1-3449-DF74-4DA7-506F1442D6ED}"/>
                </a:ext>
              </a:extLst>
            </p:cNvPr>
            <p:cNvSpPr/>
            <p:nvPr/>
          </p:nvSpPr>
          <p:spPr>
            <a:xfrm>
              <a:off x="4643374" y="4146371"/>
              <a:ext cx="889348" cy="88934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 dirty="0">
                  <a:latin typeface="Century Gothic" panose="020B0502020202020204" pitchFamily="34" charset="0"/>
                </a:rPr>
                <a:t>etapa</a:t>
              </a:r>
            </a:p>
            <a:p>
              <a:pPr algn="ctr"/>
              <a:r>
                <a:rPr lang="pt-BR" b="1" dirty="0">
                  <a:latin typeface="Century Gothic" panose="020B0502020202020204" pitchFamily="34" charset="0"/>
                </a:rPr>
                <a:t>02</a:t>
              </a:r>
            </a:p>
          </p:txBody>
        </p:sp>
        <p:sp>
          <p:nvSpPr>
            <p:cNvPr id="26" name="CaixaDeTexto 25">
              <a:extLst>
                <a:ext uri="{FF2B5EF4-FFF2-40B4-BE49-F238E27FC236}">
                  <a16:creationId xmlns:a16="http://schemas.microsoft.com/office/drawing/2014/main" id="{5872DEC4-2A55-4552-55DB-8C61539B7502}"/>
                </a:ext>
              </a:extLst>
            </p:cNvPr>
            <p:cNvSpPr txBox="1"/>
            <p:nvPr/>
          </p:nvSpPr>
          <p:spPr>
            <a:xfrm>
              <a:off x="4094162" y="5915974"/>
              <a:ext cx="205391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b="0" i="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Century Gothic" panose="020B0502020202020204" pitchFamily="34" charset="0"/>
                </a:rPr>
                <a:t>Desenvolvimento das telas do sistema e APP</a:t>
              </a:r>
            </a:p>
            <a:p>
              <a:pPr algn="ctr"/>
              <a:r>
                <a:rPr lang="pt-B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</a:rPr>
                <a:t>para referência futura</a:t>
              </a:r>
            </a:p>
          </p:txBody>
        </p:sp>
        <p:sp>
          <p:nvSpPr>
            <p:cNvPr id="41" name="CaixaDeTexto 40">
              <a:extLst>
                <a:ext uri="{FF2B5EF4-FFF2-40B4-BE49-F238E27FC236}">
                  <a16:creationId xmlns:a16="http://schemas.microsoft.com/office/drawing/2014/main" id="{49AF0015-CCC3-6DD9-EAF5-F6413186F839}"/>
                </a:ext>
              </a:extLst>
            </p:cNvPr>
            <p:cNvSpPr txBox="1"/>
            <p:nvPr/>
          </p:nvSpPr>
          <p:spPr>
            <a:xfrm>
              <a:off x="4505701" y="5464455"/>
              <a:ext cx="120577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200" b="1" dirty="0">
                  <a:solidFill>
                    <a:srgbClr val="00B0F0"/>
                  </a:solidFill>
                  <a:latin typeface="Century Gothic" panose="020B0502020202020204" pitchFamily="34" charset="0"/>
                </a:rPr>
                <a:t>05/23 a 06/23</a:t>
              </a:r>
            </a:p>
          </p:txBody>
        </p:sp>
      </p:grpSp>
      <p:grpSp>
        <p:nvGrpSpPr>
          <p:cNvPr id="50" name="Agrupar 49">
            <a:extLst>
              <a:ext uri="{FF2B5EF4-FFF2-40B4-BE49-F238E27FC236}">
                <a16:creationId xmlns:a16="http://schemas.microsoft.com/office/drawing/2014/main" id="{6778EF0B-9554-6AD0-54E6-5E64224A4DE0}"/>
              </a:ext>
            </a:extLst>
          </p:cNvPr>
          <p:cNvGrpSpPr/>
          <p:nvPr/>
        </p:nvGrpSpPr>
        <p:grpSpPr>
          <a:xfrm>
            <a:off x="6776169" y="4146371"/>
            <a:ext cx="2053911" cy="2231268"/>
            <a:chOff x="6776169" y="4146371"/>
            <a:chExt cx="2053911" cy="2231268"/>
          </a:xfrm>
        </p:grpSpPr>
        <p:sp>
          <p:nvSpPr>
            <p:cNvPr id="8" name="Elipse 7">
              <a:extLst>
                <a:ext uri="{FF2B5EF4-FFF2-40B4-BE49-F238E27FC236}">
                  <a16:creationId xmlns:a16="http://schemas.microsoft.com/office/drawing/2014/main" id="{A8A188D6-A408-9047-FDE1-35A9B327AFE8}"/>
                </a:ext>
              </a:extLst>
            </p:cNvPr>
            <p:cNvSpPr/>
            <p:nvPr/>
          </p:nvSpPr>
          <p:spPr>
            <a:xfrm>
              <a:off x="7358451" y="4146371"/>
              <a:ext cx="889348" cy="88934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 dirty="0">
                  <a:latin typeface="Century Gothic" panose="020B0502020202020204" pitchFamily="34" charset="0"/>
                </a:rPr>
                <a:t>etapa</a:t>
              </a:r>
            </a:p>
            <a:p>
              <a:pPr algn="ctr"/>
              <a:r>
                <a:rPr lang="pt-BR" b="1" dirty="0">
                  <a:latin typeface="Century Gothic" panose="020B0502020202020204" pitchFamily="34" charset="0"/>
                </a:rPr>
                <a:t>03</a:t>
              </a:r>
            </a:p>
          </p:txBody>
        </p:sp>
        <p:sp>
          <p:nvSpPr>
            <p:cNvPr id="27" name="CaixaDeTexto 26">
              <a:extLst>
                <a:ext uri="{FF2B5EF4-FFF2-40B4-BE49-F238E27FC236}">
                  <a16:creationId xmlns:a16="http://schemas.microsoft.com/office/drawing/2014/main" id="{5D5BA742-5F14-D348-62A1-F595061170A6}"/>
                </a:ext>
              </a:extLst>
            </p:cNvPr>
            <p:cNvSpPr txBox="1"/>
            <p:nvPr/>
          </p:nvSpPr>
          <p:spPr>
            <a:xfrm>
              <a:off x="6776169" y="5915974"/>
              <a:ext cx="205391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b="0" i="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Century Gothic" panose="020B0502020202020204" pitchFamily="34" charset="0"/>
                </a:rPr>
                <a:t>Estrutura de banco de dados e </a:t>
              </a:r>
              <a:r>
                <a:rPr lang="pt-BR" sz="1200" b="0" i="0" dirty="0" err="1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Century Gothic" panose="020B0502020202020204" pitchFamily="34" charset="0"/>
                </a:rPr>
                <a:t>back</a:t>
              </a:r>
              <a:r>
                <a:rPr lang="pt-BR" sz="1200" b="0" i="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Century Gothic" panose="020B0502020202020204" pitchFamily="34" charset="0"/>
                </a:rPr>
                <a:t> </a:t>
              </a:r>
              <a:r>
                <a:rPr lang="pt-BR" sz="1200" b="0" i="0" dirty="0" err="1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Century Gothic" panose="020B0502020202020204" pitchFamily="34" charset="0"/>
                </a:rPr>
                <a:t>end</a:t>
              </a:r>
              <a:endPara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42" name="CaixaDeTexto 41">
              <a:extLst>
                <a:ext uri="{FF2B5EF4-FFF2-40B4-BE49-F238E27FC236}">
                  <a16:creationId xmlns:a16="http://schemas.microsoft.com/office/drawing/2014/main" id="{B06012AC-76A2-587F-F1EB-92ED5EB8466B}"/>
                </a:ext>
              </a:extLst>
            </p:cNvPr>
            <p:cNvSpPr txBox="1"/>
            <p:nvPr/>
          </p:nvSpPr>
          <p:spPr>
            <a:xfrm>
              <a:off x="7202376" y="5464455"/>
              <a:ext cx="120577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200" b="1" dirty="0">
                  <a:solidFill>
                    <a:srgbClr val="00B0F0"/>
                  </a:solidFill>
                  <a:latin typeface="Century Gothic" panose="020B0502020202020204" pitchFamily="34" charset="0"/>
                </a:rPr>
                <a:t>07/23 a 08/23</a:t>
              </a:r>
            </a:p>
          </p:txBody>
        </p:sp>
      </p:grpSp>
      <p:grpSp>
        <p:nvGrpSpPr>
          <p:cNvPr id="51" name="Agrupar 50">
            <a:extLst>
              <a:ext uri="{FF2B5EF4-FFF2-40B4-BE49-F238E27FC236}">
                <a16:creationId xmlns:a16="http://schemas.microsoft.com/office/drawing/2014/main" id="{C35160F3-D197-C89B-D4C8-460E5335142E}"/>
              </a:ext>
            </a:extLst>
          </p:cNvPr>
          <p:cNvGrpSpPr/>
          <p:nvPr/>
        </p:nvGrpSpPr>
        <p:grpSpPr>
          <a:xfrm>
            <a:off x="9480137" y="4146371"/>
            <a:ext cx="2053911" cy="2231268"/>
            <a:chOff x="9480137" y="4146371"/>
            <a:chExt cx="2053911" cy="2231268"/>
          </a:xfrm>
        </p:grpSpPr>
        <p:sp>
          <p:nvSpPr>
            <p:cNvPr id="9" name="Elipse 8">
              <a:extLst>
                <a:ext uri="{FF2B5EF4-FFF2-40B4-BE49-F238E27FC236}">
                  <a16:creationId xmlns:a16="http://schemas.microsoft.com/office/drawing/2014/main" id="{ACA94FC3-770D-33D9-9487-A2087F638425}"/>
                </a:ext>
              </a:extLst>
            </p:cNvPr>
            <p:cNvSpPr/>
            <p:nvPr/>
          </p:nvSpPr>
          <p:spPr>
            <a:xfrm>
              <a:off x="10062419" y="4146371"/>
              <a:ext cx="889348" cy="88934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 dirty="0">
                  <a:latin typeface="Century Gothic" panose="020B0502020202020204" pitchFamily="34" charset="0"/>
                </a:rPr>
                <a:t>etapa</a:t>
              </a:r>
            </a:p>
            <a:p>
              <a:pPr algn="ctr"/>
              <a:r>
                <a:rPr lang="pt-BR" b="1" dirty="0">
                  <a:latin typeface="Century Gothic" panose="020B0502020202020204" pitchFamily="34" charset="0"/>
                </a:rPr>
                <a:t>04</a:t>
              </a:r>
            </a:p>
          </p:txBody>
        </p:sp>
        <p:sp>
          <p:nvSpPr>
            <p:cNvPr id="33" name="CaixaDeTexto 32">
              <a:extLst>
                <a:ext uri="{FF2B5EF4-FFF2-40B4-BE49-F238E27FC236}">
                  <a16:creationId xmlns:a16="http://schemas.microsoft.com/office/drawing/2014/main" id="{58607618-A184-5941-7D85-3FDFB1D9FCE8}"/>
                </a:ext>
              </a:extLst>
            </p:cNvPr>
            <p:cNvSpPr txBox="1"/>
            <p:nvPr/>
          </p:nvSpPr>
          <p:spPr>
            <a:xfrm>
              <a:off x="9480137" y="5915974"/>
              <a:ext cx="205391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b="0" i="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Century Gothic" panose="020B0502020202020204" pitchFamily="34" charset="0"/>
                </a:rPr>
                <a:t>Estrutura de integração e front </a:t>
              </a:r>
              <a:r>
                <a:rPr lang="pt-BR" sz="1200" b="0" i="0" dirty="0" err="1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Century Gothic" panose="020B0502020202020204" pitchFamily="34" charset="0"/>
                </a:rPr>
                <a:t>end</a:t>
              </a:r>
              <a:endPara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43" name="CaixaDeTexto 42">
              <a:extLst>
                <a:ext uri="{FF2B5EF4-FFF2-40B4-BE49-F238E27FC236}">
                  <a16:creationId xmlns:a16="http://schemas.microsoft.com/office/drawing/2014/main" id="{D4C3F4EF-EB9E-F1CE-7454-724F623EBD70}"/>
                </a:ext>
              </a:extLst>
            </p:cNvPr>
            <p:cNvSpPr txBox="1"/>
            <p:nvPr/>
          </p:nvSpPr>
          <p:spPr>
            <a:xfrm>
              <a:off x="9928332" y="5459714"/>
              <a:ext cx="120577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200" b="1" dirty="0">
                  <a:solidFill>
                    <a:srgbClr val="00B0F0"/>
                  </a:solidFill>
                  <a:latin typeface="Century Gothic" panose="020B0502020202020204" pitchFamily="34" charset="0"/>
                </a:rPr>
                <a:t>08/23 a 09/23</a:t>
              </a:r>
            </a:p>
          </p:txBody>
        </p:sp>
      </p:grpSp>
      <p:grpSp>
        <p:nvGrpSpPr>
          <p:cNvPr id="52" name="Agrupar 51">
            <a:extLst>
              <a:ext uri="{FF2B5EF4-FFF2-40B4-BE49-F238E27FC236}">
                <a16:creationId xmlns:a16="http://schemas.microsoft.com/office/drawing/2014/main" id="{BE6695CB-8227-0645-98A6-17686E84816B}"/>
              </a:ext>
            </a:extLst>
          </p:cNvPr>
          <p:cNvGrpSpPr/>
          <p:nvPr/>
        </p:nvGrpSpPr>
        <p:grpSpPr>
          <a:xfrm>
            <a:off x="12184105" y="4146371"/>
            <a:ext cx="2053911" cy="2600600"/>
            <a:chOff x="12184105" y="4146371"/>
            <a:chExt cx="2053911" cy="2600600"/>
          </a:xfrm>
        </p:grpSpPr>
        <p:sp>
          <p:nvSpPr>
            <p:cNvPr id="11" name="Elipse 10">
              <a:extLst>
                <a:ext uri="{FF2B5EF4-FFF2-40B4-BE49-F238E27FC236}">
                  <a16:creationId xmlns:a16="http://schemas.microsoft.com/office/drawing/2014/main" id="{ADA30A78-D798-C3D7-D2A1-40C917DCEFB5}"/>
                </a:ext>
              </a:extLst>
            </p:cNvPr>
            <p:cNvSpPr/>
            <p:nvPr/>
          </p:nvSpPr>
          <p:spPr>
            <a:xfrm>
              <a:off x="12766387" y="4146371"/>
              <a:ext cx="889348" cy="88934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 dirty="0">
                  <a:latin typeface="Century Gothic" panose="020B0502020202020204" pitchFamily="34" charset="0"/>
                </a:rPr>
                <a:t>etapa</a:t>
              </a:r>
            </a:p>
            <a:p>
              <a:pPr algn="ctr"/>
              <a:r>
                <a:rPr lang="pt-BR" b="1" dirty="0">
                  <a:latin typeface="Century Gothic" panose="020B0502020202020204" pitchFamily="34" charset="0"/>
                </a:rPr>
                <a:t>05</a:t>
              </a:r>
            </a:p>
          </p:txBody>
        </p:sp>
        <p:sp>
          <p:nvSpPr>
            <p:cNvPr id="34" name="CaixaDeTexto 33">
              <a:extLst>
                <a:ext uri="{FF2B5EF4-FFF2-40B4-BE49-F238E27FC236}">
                  <a16:creationId xmlns:a16="http://schemas.microsoft.com/office/drawing/2014/main" id="{FA23CD50-A771-1B9F-A900-DC2378669123}"/>
                </a:ext>
              </a:extLst>
            </p:cNvPr>
            <p:cNvSpPr txBox="1"/>
            <p:nvPr/>
          </p:nvSpPr>
          <p:spPr>
            <a:xfrm>
              <a:off x="12184105" y="5915974"/>
              <a:ext cx="205391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b="0" i="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Century Gothic" panose="020B0502020202020204" pitchFamily="34" charset="0"/>
                </a:rPr>
                <a:t>AI de reconhecimento de documentação e reconhecimento das partes da bike.</a:t>
              </a:r>
              <a:endPara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44" name="CaixaDeTexto 43">
              <a:extLst>
                <a:ext uri="{FF2B5EF4-FFF2-40B4-BE49-F238E27FC236}">
                  <a16:creationId xmlns:a16="http://schemas.microsoft.com/office/drawing/2014/main" id="{57D38273-81A0-218A-C248-3CCEFBE7D19A}"/>
                </a:ext>
              </a:extLst>
            </p:cNvPr>
            <p:cNvSpPr txBox="1"/>
            <p:nvPr/>
          </p:nvSpPr>
          <p:spPr>
            <a:xfrm>
              <a:off x="12608170" y="5459714"/>
              <a:ext cx="120577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200" b="1" dirty="0">
                  <a:solidFill>
                    <a:srgbClr val="00B0F0"/>
                  </a:solidFill>
                  <a:latin typeface="Century Gothic" panose="020B0502020202020204" pitchFamily="34" charset="0"/>
                </a:rPr>
                <a:t>09/23 a 10/23</a:t>
              </a:r>
            </a:p>
          </p:txBody>
        </p:sp>
      </p:grpSp>
      <p:grpSp>
        <p:nvGrpSpPr>
          <p:cNvPr id="53" name="Agrupar 52">
            <a:extLst>
              <a:ext uri="{FF2B5EF4-FFF2-40B4-BE49-F238E27FC236}">
                <a16:creationId xmlns:a16="http://schemas.microsoft.com/office/drawing/2014/main" id="{8D07A1A0-5ECB-2509-F08A-6DE7AF273005}"/>
              </a:ext>
            </a:extLst>
          </p:cNvPr>
          <p:cNvGrpSpPr/>
          <p:nvPr/>
        </p:nvGrpSpPr>
        <p:grpSpPr>
          <a:xfrm>
            <a:off x="14934915" y="4146371"/>
            <a:ext cx="2053911" cy="2231268"/>
            <a:chOff x="14934915" y="4146371"/>
            <a:chExt cx="2053911" cy="2231268"/>
          </a:xfrm>
        </p:grpSpPr>
        <p:sp>
          <p:nvSpPr>
            <p:cNvPr id="13" name="Elipse 12">
              <a:extLst>
                <a:ext uri="{FF2B5EF4-FFF2-40B4-BE49-F238E27FC236}">
                  <a16:creationId xmlns:a16="http://schemas.microsoft.com/office/drawing/2014/main" id="{D1690619-9A9F-0648-676E-455CAA0CF84A}"/>
                </a:ext>
              </a:extLst>
            </p:cNvPr>
            <p:cNvSpPr/>
            <p:nvPr/>
          </p:nvSpPr>
          <p:spPr>
            <a:xfrm>
              <a:off x="15470355" y="4146371"/>
              <a:ext cx="889348" cy="88934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 dirty="0">
                  <a:latin typeface="Century Gothic" panose="020B0502020202020204" pitchFamily="34" charset="0"/>
                </a:rPr>
                <a:t>etapa</a:t>
              </a:r>
            </a:p>
            <a:p>
              <a:pPr algn="ctr"/>
              <a:r>
                <a:rPr lang="pt-BR" b="1" dirty="0">
                  <a:latin typeface="Century Gothic" panose="020B0502020202020204" pitchFamily="34" charset="0"/>
                </a:rPr>
                <a:t>06</a:t>
              </a:r>
            </a:p>
          </p:txBody>
        </p:sp>
        <p:sp>
          <p:nvSpPr>
            <p:cNvPr id="39" name="CaixaDeTexto 38">
              <a:extLst>
                <a:ext uri="{FF2B5EF4-FFF2-40B4-BE49-F238E27FC236}">
                  <a16:creationId xmlns:a16="http://schemas.microsoft.com/office/drawing/2014/main" id="{5B2ACF8C-167A-FCC5-3FC5-AD48A1B15159}"/>
                </a:ext>
              </a:extLst>
            </p:cNvPr>
            <p:cNvSpPr txBox="1"/>
            <p:nvPr/>
          </p:nvSpPr>
          <p:spPr>
            <a:xfrm>
              <a:off x="14934915" y="5915974"/>
              <a:ext cx="205391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b="0" i="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Century Gothic" panose="020B0502020202020204" pitchFamily="34" charset="0"/>
                </a:rPr>
                <a:t>Primeiro teste do sistema e entrega</a:t>
              </a:r>
              <a:endParaRPr lang="pt-B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45" name="CaixaDeTexto 44">
              <a:extLst>
                <a:ext uri="{FF2B5EF4-FFF2-40B4-BE49-F238E27FC236}">
                  <a16:creationId xmlns:a16="http://schemas.microsoft.com/office/drawing/2014/main" id="{2814D9E0-810E-7E80-1942-FC20C632077F}"/>
                </a:ext>
              </a:extLst>
            </p:cNvPr>
            <p:cNvSpPr txBox="1"/>
            <p:nvPr/>
          </p:nvSpPr>
          <p:spPr>
            <a:xfrm>
              <a:off x="15666279" y="5459713"/>
              <a:ext cx="60144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200" b="1" dirty="0">
                  <a:solidFill>
                    <a:srgbClr val="00B0F0"/>
                  </a:solidFill>
                  <a:latin typeface="Century Gothic" panose="020B0502020202020204" pitchFamily="34" charset="0"/>
                </a:rPr>
                <a:t>11/23</a:t>
              </a:r>
            </a:p>
          </p:txBody>
        </p:sp>
      </p:grpSp>
      <p:sp>
        <p:nvSpPr>
          <p:cNvPr id="85" name="Retângulo: Cantos Arredondados 84">
            <a:extLst>
              <a:ext uri="{FF2B5EF4-FFF2-40B4-BE49-F238E27FC236}">
                <a16:creationId xmlns:a16="http://schemas.microsoft.com/office/drawing/2014/main" id="{CC415FBD-393E-D456-575A-271F515C43CB}"/>
              </a:ext>
            </a:extLst>
          </p:cNvPr>
          <p:cNvSpPr/>
          <p:nvPr/>
        </p:nvSpPr>
        <p:spPr>
          <a:xfrm>
            <a:off x="5830684" y="7565856"/>
            <a:ext cx="6576096" cy="788289"/>
          </a:xfrm>
          <a:prstGeom prst="roundRect">
            <a:avLst/>
          </a:prstGeom>
          <a:solidFill>
            <a:srgbClr val="00B0F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b="1" dirty="0">
                <a:latin typeface="Century Gothic" panose="020B0502020202020204" pitchFamily="34" charset="0"/>
              </a:rPr>
              <a:t>Visualizar calendário completo</a:t>
            </a:r>
          </a:p>
        </p:txBody>
      </p:sp>
      <p:grpSp>
        <p:nvGrpSpPr>
          <p:cNvPr id="86" name="Agrupar 85">
            <a:extLst>
              <a:ext uri="{FF2B5EF4-FFF2-40B4-BE49-F238E27FC236}">
                <a16:creationId xmlns:a16="http://schemas.microsoft.com/office/drawing/2014/main" id="{5438C00D-6906-45E9-0D14-CD3BB6CD1CB8}"/>
              </a:ext>
            </a:extLst>
          </p:cNvPr>
          <p:cNvGrpSpPr/>
          <p:nvPr/>
        </p:nvGrpSpPr>
        <p:grpSpPr>
          <a:xfrm>
            <a:off x="17219350" y="8622929"/>
            <a:ext cx="711848" cy="406388"/>
            <a:chOff x="16268700" y="3942611"/>
            <a:chExt cx="711848" cy="406388"/>
          </a:xfrm>
        </p:grpSpPr>
        <p:sp>
          <p:nvSpPr>
            <p:cNvPr id="88" name="Retângulo: Cantos Arredondados 87">
              <a:extLst>
                <a:ext uri="{FF2B5EF4-FFF2-40B4-BE49-F238E27FC236}">
                  <a16:creationId xmlns:a16="http://schemas.microsoft.com/office/drawing/2014/main" id="{FD779228-C02D-6BBF-B656-16122D1834DB}"/>
                </a:ext>
              </a:extLst>
            </p:cNvPr>
            <p:cNvSpPr/>
            <p:nvPr/>
          </p:nvSpPr>
          <p:spPr>
            <a:xfrm>
              <a:off x="16268700" y="3942611"/>
              <a:ext cx="711848" cy="406388"/>
            </a:xfrm>
            <a:prstGeom prst="roundRect">
              <a:avLst/>
            </a:prstGeom>
            <a:solidFill>
              <a:srgbClr val="00B0F0"/>
            </a:solidFill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89" name="Gráfico 88" descr="Ciclismo com preenchimento sólido">
              <a:extLst>
                <a:ext uri="{FF2B5EF4-FFF2-40B4-BE49-F238E27FC236}">
                  <a16:creationId xmlns:a16="http://schemas.microsoft.com/office/drawing/2014/main" id="{3D962E73-9538-0DF5-23DA-B93387868D3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6421430" y="3942611"/>
              <a:ext cx="406388" cy="4063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386767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Diagrama&#10;&#10;Descrição gerada automaticamente com confiança baixa">
            <a:extLst>
              <a:ext uri="{FF2B5EF4-FFF2-40B4-BE49-F238E27FC236}">
                <a16:creationId xmlns:a16="http://schemas.microsoft.com/office/drawing/2014/main" id="{A3FEA925-363A-58F6-A62F-E1AD800F12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93"/>
            <a:ext cx="18288000" cy="10286999"/>
          </a:xfrm>
          <a:prstGeom prst="rect">
            <a:avLst/>
          </a:prstGeom>
        </p:spPr>
      </p:pic>
      <p:grpSp>
        <p:nvGrpSpPr>
          <p:cNvPr id="12" name="Agrupar 11">
            <a:extLst>
              <a:ext uri="{FF2B5EF4-FFF2-40B4-BE49-F238E27FC236}">
                <a16:creationId xmlns:a16="http://schemas.microsoft.com/office/drawing/2014/main" id="{2C2458D1-202C-6E36-5094-FBD76E9AC47E}"/>
              </a:ext>
            </a:extLst>
          </p:cNvPr>
          <p:cNvGrpSpPr/>
          <p:nvPr/>
        </p:nvGrpSpPr>
        <p:grpSpPr>
          <a:xfrm>
            <a:off x="1411" y="0"/>
            <a:ext cx="18285178" cy="513567"/>
            <a:chOff x="1411" y="0"/>
            <a:chExt cx="18285178" cy="609506"/>
          </a:xfrm>
        </p:grpSpPr>
        <p:sp>
          <p:nvSpPr>
            <p:cNvPr id="4" name="Retângulo 3">
              <a:extLst>
                <a:ext uri="{FF2B5EF4-FFF2-40B4-BE49-F238E27FC236}">
                  <a16:creationId xmlns:a16="http://schemas.microsoft.com/office/drawing/2014/main" id="{39E567E7-5541-1B77-A1C1-4D2BC8EDC054}"/>
                </a:ext>
              </a:extLst>
            </p:cNvPr>
            <p:cNvSpPr/>
            <p:nvPr/>
          </p:nvSpPr>
          <p:spPr>
            <a:xfrm>
              <a:off x="1411" y="0"/>
              <a:ext cx="18285178" cy="6095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7199"/>
            </a:p>
          </p:txBody>
        </p:sp>
        <p:cxnSp>
          <p:nvCxnSpPr>
            <p:cNvPr id="6" name="Conector reto 5">
              <a:extLst>
                <a:ext uri="{FF2B5EF4-FFF2-40B4-BE49-F238E27FC236}">
                  <a16:creationId xmlns:a16="http://schemas.microsoft.com/office/drawing/2014/main" id="{76EFB1E2-281B-3CF4-4B19-C2821B40F30D}"/>
                </a:ext>
              </a:extLst>
            </p:cNvPr>
            <p:cNvCxnSpPr>
              <a:cxnSpLocks/>
            </p:cNvCxnSpPr>
            <p:nvPr/>
          </p:nvCxnSpPr>
          <p:spPr>
            <a:xfrm>
              <a:off x="1411" y="609506"/>
              <a:ext cx="18285178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Imagem 13">
            <a:extLst>
              <a:ext uri="{FF2B5EF4-FFF2-40B4-BE49-F238E27FC236}">
                <a16:creationId xmlns:a16="http://schemas.microsoft.com/office/drawing/2014/main" id="{B88D5160-35EC-938A-55C1-F505814E9C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65" y="117084"/>
            <a:ext cx="904762" cy="285714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AD3E2C44-F1EC-3687-85A5-48C2DA01548D}"/>
              </a:ext>
            </a:extLst>
          </p:cNvPr>
          <p:cNvSpPr txBox="1"/>
          <p:nvPr/>
        </p:nvSpPr>
        <p:spPr>
          <a:xfrm>
            <a:off x="1353512" y="118283"/>
            <a:ext cx="5934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>
                <a:latin typeface="Helvetica" panose="020B0604020202020204" pitchFamily="34" charset="0"/>
                <a:cs typeface="Helvetica" panose="020B0604020202020204" pitchFamily="34" charset="0"/>
              </a:rPr>
              <a:t>Home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2A3A6AD7-30E0-3D61-8CC1-A4A05427FC7A}"/>
              </a:ext>
            </a:extLst>
          </p:cNvPr>
          <p:cNvSpPr txBox="1"/>
          <p:nvPr/>
        </p:nvSpPr>
        <p:spPr>
          <a:xfrm>
            <a:off x="2326130" y="118282"/>
            <a:ext cx="6703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>
                <a:latin typeface="Helvetica" panose="020B0604020202020204" pitchFamily="34" charset="0"/>
                <a:cs typeface="Helvetica" panose="020B0604020202020204" pitchFamily="34" charset="0"/>
              </a:rPr>
              <a:t>Projeto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FBBB0FAB-7801-5630-154B-5142592DD11E}"/>
              </a:ext>
            </a:extLst>
          </p:cNvPr>
          <p:cNvSpPr txBox="1"/>
          <p:nvPr/>
        </p:nvSpPr>
        <p:spPr>
          <a:xfrm>
            <a:off x="3375692" y="116690"/>
            <a:ext cx="10358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>
                <a:latin typeface="Helvetica" panose="020B0604020202020204" pitchFamily="34" charset="0"/>
                <a:cs typeface="Helvetica" panose="020B0604020202020204" pitchFamily="34" charset="0"/>
              </a:rPr>
              <a:t>Cronograma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836B6B3D-C3BB-16B7-98C4-1C66DC813770}"/>
              </a:ext>
            </a:extLst>
          </p:cNvPr>
          <p:cNvSpPr txBox="1"/>
          <p:nvPr/>
        </p:nvSpPr>
        <p:spPr>
          <a:xfrm>
            <a:off x="4790739" y="116689"/>
            <a:ext cx="6607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>
                <a:latin typeface="Helvetica" panose="020B0604020202020204" pitchFamily="34" charset="0"/>
                <a:cs typeface="Helvetica" panose="020B0604020202020204" pitchFamily="34" charset="0"/>
              </a:rPr>
              <a:t>Equipe</a:t>
            </a:r>
          </a:p>
        </p:txBody>
      </p:sp>
      <p:pic>
        <p:nvPicPr>
          <p:cNvPr id="20" name="Imagem 19" descr="Forma&#10;&#10;Descrição gerada automaticamente com confiança baixa">
            <a:extLst>
              <a:ext uri="{FF2B5EF4-FFF2-40B4-BE49-F238E27FC236}">
                <a16:creationId xmlns:a16="http://schemas.microsoft.com/office/drawing/2014/main" id="{3F55B266-AB27-1AE1-C622-02F26AD20C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92699" y="116689"/>
            <a:ext cx="276999" cy="276999"/>
          </a:xfrm>
          <a:prstGeom prst="rect">
            <a:avLst/>
          </a:prstGeom>
        </p:spPr>
      </p:pic>
      <p:sp>
        <p:nvSpPr>
          <p:cNvPr id="21" name="Retângulo 20">
            <a:extLst>
              <a:ext uri="{FF2B5EF4-FFF2-40B4-BE49-F238E27FC236}">
                <a16:creationId xmlns:a16="http://schemas.microsoft.com/office/drawing/2014/main" id="{558B0632-017C-E9AA-5ED6-F91272FCFA95}"/>
              </a:ext>
            </a:extLst>
          </p:cNvPr>
          <p:cNvSpPr/>
          <p:nvPr/>
        </p:nvSpPr>
        <p:spPr>
          <a:xfrm>
            <a:off x="0" y="9173029"/>
            <a:ext cx="18288000" cy="111238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21950296-5979-5678-E338-66A96970310B}"/>
              </a:ext>
            </a:extLst>
          </p:cNvPr>
          <p:cNvSpPr txBox="1"/>
          <p:nvPr/>
        </p:nvSpPr>
        <p:spPr>
          <a:xfrm>
            <a:off x="282874" y="9326325"/>
            <a:ext cx="11208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Lorem</a:t>
            </a:r>
            <a:r>
              <a:rPr lang="pt-BR" sz="1200" b="1" dirty="0">
                <a:solidFill>
                  <a:schemeClr val="bg1"/>
                </a:solidFill>
                <a:latin typeface="Century Gothic" panose="020B0502020202020204" pitchFamily="34" charset="0"/>
              </a:rPr>
              <a:t> ipsum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94FFABA8-8F23-EC21-90CE-2CE1BD5F054C}"/>
              </a:ext>
            </a:extLst>
          </p:cNvPr>
          <p:cNvSpPr txBox="1"/>
          <p:nvPr/>
        </p:nvSpPr>
        <p:spPr>
          <a:xfrm>
            <a:off x="282874" y="9636094"/>
            <a:ext cx="36604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" b="0" i="0" dirty="0" err="1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Nulla</a:t>
            </a:r>
            <a:r>
              <a:rPr lang="pt-BR" sz="800" b="0" i="0" dirty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 in </a:t>
            </a:r>
            <a:r>
              <a:rPr lang="pt-BR" sz="800" b="0" i="0" dirty="0" err="1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dapibus</a:t>
            </a:r>
            <a:r>
              <a:rPr lang="pt-BR" sz="800" b="0" i="0" dirty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 nunc. Nunc </a:t>
            </a:r>
            <a:r>
              <a:rPr lang="pt-BR" sz="800" b="0" i="0" dirty="0" err="1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eget</a:t>
            </a:r>
            <a:r>
              <a:rPr lang="pt-BR" sz="800" b="0" i="0" dirty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 </a:t>
            </a:r>
            <a:r>
              <a:rPr lang="pt-BR" sz="800" b="0" i="0" dirty="0" err="1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nisl</a:t>
            </a:r>
            <a:r>
              <a:rPr lang="pt-BR" sz="800" b="0" i="0" dirty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 </a:t>
            </a:r>
            <a:r>
              <a:rPr lang="pt-BR" sz="800" b="0" i="0" dirty="0" err="1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vel</a:t>
            </a:r>
            <a:r>
              <a:rPr lang="pt-BR" sz="800" b="0" i="0" dirty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 </a:t>
            </a:r>
            <a:r>
              <a:rPr lang="pt-BR" sz="800" b="0" i="0" dirty="0" err="1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neque</a:t>
            </a:r>
            <a:r>
              <a:rPr lang="pt-BR" sz="800" b="0" i="0" dirty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 </a:t>
            </a:r>
            <a:r>
              <a:rPr lang="pt-BR" sz="800" b="0" i="0" dirty="0" err="1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rutrum</a:t>
            </a:r>
            <a:r>
              <a:rPr lang="pt-BR" sz="800" b="0" i="0" dirty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 </a:t>
            </a:r>
            <a:r>
              <a:rPr lang="pt-BR" sz="800" b="0" i="0" dirty="0" err="1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iaculis</a:t>
            </a:r>
            <a:r>
              <a:rPr lang="pt-BR" sz="800" b="0" i="0" dirty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. Nunc </a:t>
            </a:r>
            <a:r>
              <a:rPr lang="pt-BR" sz="800" b="0" i="0" dirty="0" err="1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facilisis</a:t>
            </a:r>
            <a:r>
              <a:rPr lang="pt-BR" sz="800" b="0" i="0" dirty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 </a:t>
            </a:r>
            <a:r>
              <a:rPr lang="pt-BR" sz="800" b="0" i="0" dirty="0" err="1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facilisis</a:t>
            </a:r>
            <a:r>
              <a:rPr lang="pt-BR" sz="800" b="0" i="0" dirty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 </a:t>
            </a:r>
            <a:r>
              <a:rPr lang="pt-BR" sz="800" b="0" i="0" dirty="0" err="1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iaculis</a:t>
            </a:r>
            <a:r>
              <a:rPr lang="pt-BR" sz="800" b="0" i="0" dirty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. </a:t>
            </a:r>
            <a:r>
              <a:rPr lang="pt-BR" sz="800" b="0" i="0" dirty="0" err="1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Class</a:t>
            </a:r>
            <a:r>
              <a:rPr lang="pt-BR" sz="800" b="0" i="0" dirty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 </a:t>
            </a:r>
            <a:r>
              <a:rPr lang="pt-BR" sz="800" b="0" i="0" dirty="0" err="1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aptent</a:t>
            </a:r>
            <a:r>
              <a:rPr lang="pt-BR" sz="800" b="0" i="0" dirty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 </a:t>
            </a:r>
            <a:r>
              <a:rPr lang="pt-BR" sz="800" b="0" i="0" dirty="0" err="1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taciti</a:t>
            </a:r>
            <a:r>
              <a:rPr lang="pt-BR" sz="800" b="0" i="0" dirty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 </a:t>
            </a:r>
            <a:r>
              <a:rPr lang="pt-BR" sz="800" b="0" i="0" dirty="0" err="1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sociosqu</a:t>
            </a:r>
            <a:r>
              <a:rPr lang="pt-BR" sz="800" b="0" i="0" dirty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 ad </a:t>
            </a:r>
            <a:r>
              <a:rPr lang="pt-BR" sz="800" b="0" i="0" dirty="0" err="1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litora</a:t>
            </a:r>
            <a:r>
              <a:rPr lang="pt-BR" sz="800" b="0" i="0" dirty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 </a:t>
            </a:r>
            <a:r>
              <a:rPr lang="pt-BR" sz="800" b="0" i="0" dirty="0" err="1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torquent</a:t>
            </a:r>
            <a:r>
              <a:rPr lang="pt-BR" sz="800" b="0" i="0" dirty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 per </a:t>
            </a:r>
            <a:r>
              <a:rPr lang="pt-BR" sz="800" b="0" i="0" dirty="0" err="1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conubia</a:t>
            </a:r>
            <a:r>
              <a:rPr lang="pt-BR" sz="800" b="0" i="0" dirty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 </a:t>
            </a:r>
            <a:r>
              <a:rPr lang="pt-BR" sz="800" b="0" i="0" dirty="0" err="1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nostra</a:t>
            </a:r>
            <a:r>
              <a:rPr lang="pt-BR" sz="800" b="0" i="0" dirty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, per </a:t>
            </a:r>
            <a:r>
              <a:rPr lang="pt-BR" sz="800" b="0" i="0" dirty="0" err="1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inceptos</a:t>
            </a:r>
            <a:r>
              <a:rPr lang="pt-BR" sz="800" b="0" i="0" dirty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 </a:t>
            </a:r>
            <a:r>
              <a:rPr lang="pt-BR" sz="800" b="0" i="0" dirty="0" err="1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himenaeos</a:t>
            </a:r>
            <a:r>
              <a:rPr lang="pt-BR" sz="800" b="0" i="0" dirty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.</a:t>
            </a:r>
            <a:endParaRPr lang="pt-BR" sz="8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91A1836E-013F-AAC6-3DAA-9C56BC364624}"/>
              </a:ext>
            </a:extLst>
          </p:cNvPr>
          <p:cNvSpPr txBox="1"/>
          <p:nvPr/>
        </p:nvSpPr>
        <p:spPr>
          <a:xfrm>
            <a:off x="5830684" y="125799"/>
            <a:ext cx="10967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>
                <a:latin typeface="Helvetica" panose="020B0604020202020204" pitchFamily="34" charset="0"/>
                <a:cs typeface="Helvetica" panose="020B0604020202020204" pitchFamily="34" charset="0"/>
              </a:rPr>
              <a:t>Fale conosco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FD52CE93-6208-425B-C0C8-951E28923034}"/>
              </a:ext>
            </a:extLst>
          </p:cNvPr>
          <p:cNvSpPr txBox="1"/>
          <p:nvPr/>
        </p:nvSpPr>
        <p:spPr>
          <a:xfrm>
            <a:off x="5921558" y="9323476"/>
            <a:ext cx="6110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Home</a:t>
            </a: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BA91F27F-C481-0054-1009-0BCDDDA7BCA6}"/>
              </a:ext>
            </a:extLst>
          </p:cNvPr>
          <p:cNvSpPr txBox="1"/>
          <p:nvPr/>
        </p:nvSpPr>
        <p:spPr>
          <a:xfrm>
            <a:off x="7111910" y="9323475"/>
            <a:ext cx="7152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Projeto</a:t>
            </a: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FFBD7838-84A3-4494-CCA8-8ACE61397718}"/>
              </a:ext>
            </a:extLst>
          </p:cNvPr>
          <p:cNvSpPr txBox="1"/>
          <p:nvPr/>
        </p:nvSpPr>
        <p:spPr>
          <a:xfrm>
            <a:off x="8379206" y="9321883"/>
            <a:ext cx="10983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Cronograma</a:t>
            </a: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2636A7A6-6ADC-62F8-E0BD-7E0CF89B557A}"/>
              </a:ext>
            </a:extLst>
          </p:cNvPr>
          <p:cNvSpPr txBox="1"/>
          <p:nvPr/>
        </p:nvSpPr>
        <p:spPr>
          <a:xfrm>
            <a:off x="10011987" y="9321882"/>
            <a:ext cx="6992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Equipe</a:t>
            </a: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75E06BF1-004E-B0D1-C0EB-09E33F39C633}"/>
              </a:ext>
            </a:extLst>
          </p:cNvPr>
          <p:cNvSpPr txBox="1"/>
          <p:nvPr/>
        </p:nvSpPr>
        <p:spPr>
          <a:xfrm>
            <a:off x="11269667" y="9330992"/>
            <a:ext cx="5795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F.A.Q</a:t>
            </a: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7E646AF2-DFA3-FADB-19E7-D46D85F6BE52}"/>
              </a:ext>
            </a:extLst>
          </p:cNvPr>
          <p:cNvSpPr txBox="1"/>
          <p:nvPr/>
        </p:nvSpPr>
        <p:spPr>
          <a:xfrm>
            <a:off x="11269667" y="9636622"/>
            <a:ext cx="10038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>
                <a:solidFill>
                  <a:schemeClr val="bg1"/>
                </a:solidFill>
                <a:latin typeface="Century Gothic" panose="020B0502020202020204" pitchFamily="34" charset="0"/>
              </a:rPr>
              <a:t>• Como acessar</a:t>
            </a:r>
          </a:p>
          <a:p>
            <a:r>
              <a:rPr lang="pt-BR" sz="800" dirty="0">
                <a:solidFill>
                  <a:schemeClr val="bg1"/>
                </a:solidFill>
                <a:latin typeface="Century Gothic" panose="020B0502020202020204" pitchFamily="34" charset="0"/>
              </a:rPr>
              <a:t>• </a:t>
            </a:r>
            <a:r>
              <a:rPr lang="pt-BR" sz="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Lorem</a:t>
            </a:r>
            <a:r>
              <a:rPr lang="pt-BR" sz="800" dirty="0">
                <a:solidFill>
                  <a:schemeClr val="bg1"/>
                </a:solidFill>
                <a:latin typeface="Century Gothic" panose="020B0502020202020204" pitchFamily="34" charset="0"/>
              </a:rPr>
              <a:t> Ipsum</a:t>
            </a:r>
          </a:p>
          <a:p>
            <a:r>
              <a:rPr lang="pt-BR" sz="800" dirty="0">
                <a:solidFill>
                  <a:schemeClr val="bg1"/>
                </a:solidFill>
                <a:latin typeface="Century Gothic" panose="020B0502020202020204" pitchFamily="34" charset="0"/>
              </a:rPr>
              <a:t>• </a:t>
            </a:r>
            <a:r>
              <a:rPr lang="pt-BR" sz="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Lorem</a:t>
            </a:r>
            <a:r>
              <a:rPr lang="pt-BR" sz="800" dirty="0">
                <a:solidFill>
                  <a:schemeClr val="bg1"/>
                </a:solidFill>
                <a:latin typeface="Century Gothic" panose="020B0502020202020204" pitchFamily="34" charset="0"/>
              </a:rPr>
              <a:t> Ipsum</a:t>
            </a: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7397894D-73E3-2781-492D-EAA278AE0A85}"/>
              </a:ext>
            </a:extLst>
          </p:cNvPr>
          <p:cNvSpPr txBox="1"/>
          <p:nvPr/>
        </p:nvSpPr>
        <p:spPr>
          <a:xfrm>
            <a:off x="10011987" y="9636093"/>
            <a:ext cx="10134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>
                <a:solidFill>
                  <a:schemeClr val="bg1"/>
                </a:solidFill>
                <a:latin typeface="Century Gothic" panose="020B0502020202020204" pitchFamily="34" charset="0"/>
              </a:rPr>
              <a:t>• A equipe</a:t>
            </a:r>
          </a:p>
          <a:p>
            <a:r>
              <a:rPr lang="pt-BR" sz="800" dirty="0">
                <a:solidFill>
                  <a:schemeClr val="bg1"/>
                </a:solidFill>
                <a:latin typeface="Century Gothic" panose="020B0502020202020204" pitchFamily="34" charset="0"/>
              </a:rPr>
              <a:t>• Perfil individual</a:t>
            </a:r>
          </a:p>
        </p:txBody>
      </p: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8D18BB59-519C-084B-CC09-6AFE5EE284B0}"/>
              </a:ext>
            </a:extLst>
          </p:cNvPr>
          <p:cNvSpPr txBox="1"/>
          <p:nvPr/>
        </p:nvSpPr>
        <p:spPr>
          <a:xfrm>
            <a:off x="8379206" y="9636093"/>
            <a:ext cx="8402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>
                <a:solidFill>
                  <a:schemeClr val="bg1"/>
                </a:solidFill>
                <a:latin typeface="Century Gothic" panose="020B0502020202020204" pitchFamily="34" charset="0"/>
              </a:rPr>
              <a:t>• Calendário</a:t>
            </a:r>
          </a:p>
          <a:p>
            <a:r>
              <a:rPr lang="pt-BR" sz="800" dirty="0">
                <a:solidFill>
                  <a:schemeClr val="bg1"/>
                </a:solidFill>
                <a:latin typeface="Century Gothic" panose="020B0502020202020204" pitchFamily="34" charset="0"/>
              </a:rPr>
              <a:t>• </a:t>
            </a:r>
            <a:r>
              <a:rPr lang="pt-BR" sz="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Trello</a:t>
            </a:r>
            <a:endParaRPr lang="pt-BR" sz="800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r>
              <a:rPr lang="pt-BR" sz="800" dirty="0">
                <a:solidFill>
                  <a:schemeClr val="bg1"/>
                </a:solidFill>
                <a:latin typeface="Century Gothic" panose="020B0502020202020204" pitchFamily="34" charset="0"/>
              </a:rPr>
              <a:t>• Entregas</a:t>
            </a:r>
          </a:p>
        </p:txBody>
      </p: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624B153D-DF6A-6139-046B-2F282A196821}"/>
              </a:ext>
            </a:extLst>
          </p:cNvPr>
          <p:cNvSpPr txBox="1"/>
          <p:nvPr/>
        </p:nvSpPr>
        <p:spPr>
          <a:xfrm>
            <a:off x="7111910" y="9637638"/>
            <a:ext cx="11592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>
                <a:solidFill>
                  <a:schemeClr val="bg1"/>
                </a:solidFill>
                <a:latin typeface="Century Gothic" panose="020B0502020202020204" pitchFamily="34" charset="0"/>
              </a:rPr>
              <a:t>• Sobre o case</a:t>
            </a:r>
          </a:p>
          <a:p>
            <a:r>
              <a:rPr lang="pt-BR" sz="800" dirty="0">
                <a:solidFill>
                  <a:schemeClr val="bg1"/>
                </a:solidFill>
                <a:latin typeface="Century Gothic" panose="020B0502020202020204" pitchFamily="34" charset="0"/>
              </a:rPr>
              <a:t>• Documentações</a:t>
            </a:r>
          </a:p>
          <a:p>
            <a:r>
              <a:rPr lang="pt-BR" sz="800" dirty="0">
                <a:solidFill>
                  <a:schemeClr val="bg1"/>
                </a:solidFill>
                <a:latin typeface="Century Gothic" panose="020B0502020202020204" pitchFamily="34" charset="0"/>
              </a:rPr>
              <a:t>• Solução</a:t>
            </a:r>
          </a:p>
        </p:txBody>
      </p:sp>
      <p:sp>
        <p:nvSpPr>
          <p:cNvPr id="54" name="Retângulo: Cantos Arredondados 53">
            <a:extLst>
              <a:ext uri="{FF2B5EF4-FFF2-40B4-BE49-F238E27FC236}">
                <a16:creationId xmlns:a16="http://schemas.microsoft.com/office/drawing/2014/main" id="{D62245C9-AC5A-4D85-5917-3A6AA8C22447}"/>
              </a:ext>
            </a:extLst>
          </p:cNvPr>
          <p:cNvSpPr/>
          <p:nvPr/>
        </p:nvSpPr>
        <p:spPr>
          <a:xfrm>
            <a:off x="3481513" y="356123"/>
            <a:ext cx="461837" cy="52528"/>
          </a:xfrm>
          <a:prstGeom prst="roundRect">
            <a:avLst>
              <a:gd name="adj" fmla="val 50000"/>
            </a:avLst>
          </a:prstGeom>
          <a:solidFill>
            <a:srgbClr val="74C3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2" name="CaixaDeTexto 81">
            <a:extLst>
              <a:ext uri="{FF2B5EF4-FFF2-40B4-BE49-F238E27FC236}">
                <a16:creationId xmlns:a16="http://schemas.microsoft.com/office/drawing/2014/main" id="{7B1D7D1B-26A3-EEDA-8CC1-78C318676318}"/>
              </a:ext>
            </a:extLst>
          </p:cNvPr>
          <p:cNvSpPr txBox="1"/>
          <p:nvPr/>
        </p:nvSpPr>
        <p:spPr>
          <a:xfrm>
            <a:off x="645858" y="1494537"/>
            <a:ext cx="75566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entury Gothic" panose="020B0502020202020204" pitchFamily="34" charset="0"/>
              </a:rPr>
              <a:t>Acompanhe o desenvolvimento do projeto através do calendário do google e do </a:t>
            </a:r>
            <a:r>
              <a:rPr lang="pt-BR" sz="14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entury Gothic" panose="020B0502020202020204" pitchFamily="34" charset="0"/>
              </a:rPr>
              <a:t>trello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.</a:t>
            </a:r>
          </a:p>
          <a:p>
            <a:endParaRPr lang="pt-BR" sz="1400" dirty="0">
              <a:solidFill>
                <a:schemeClr val="tx1">
                  <a:lumMod val="50000"/>
                  <a:lumOff val="50000"/>
                </a:schemeClr>
              </a:solidFill>
              <a:latin typeface="Century Gothic" panose="020B0502020202020204" pitchFamily="34" charset="0"/>
            </a:endParaRPr>
          </a:p>
          <a:p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Acesse via link </a:t>
            </a:r>
            <a:r>
              <a:rPr lang="pt-BR" sz="1400" u="sng" dirty="0">
                <a:solidFill>
                  <a:srgbClr val="00B0F0"/>
                </a:solidFill>
                <a:latin typeface="Century Gothic" panose="020B0502020202020204" pitchFamily="34" charset="0"/>
              </a:rPr>
              <a:t>Google agenda 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e/ou </a:t>
            </a:r>
            <a:r>
              <a:rPr lang="pt-BR" sz="1400" u="sng" dirty="0" err="1">
                <a:solidFill>
                  <a:srgbClr val="00B0F0"/>
                </a:solidFill>
                <a:latin typeface="Century Gothic" panose="020B0502020202020204" pitchFamily="34" charset="0"/>
              </a:rPr>
              <a:t>Trello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.</a:t>
            </a:r>
          </a:p>
        </p:txBody>
      </p:sp>
      <p:sp>
        <p:nvSpPr>
          <p:cNvPr id="83" name="CaixaDeTexto 82">
            <a:extLst>
              <a:ext uri="{FF2B5EF4-FFF2-40B4-BE49-F238E27FC236}">
                <a16:creationId xmlns:a16="http://schemas.microsoft.com/office/drawing/2014/main" id="{8C326A69-363A-8576-1892-AB8003D295B8}"/>
              </a:ext>
            </a:extLst>
          </p:cNvPr>
          <p:cNvSpPr txBox="1"/>
          <p:nvPr/>
        </p:nvSpPr>
        <p:spPr>
          <a:xfrm>
            <a:off x="645858" y="1027134"/>
            <a:ext cx="60945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i="0" dirty="0">
                <a:solidFill>
                  <a:srgbClr val="00B0F0"/>
                </a:solidFill>
                <a:effectLst/>
                <a:latin typeface="Century Gothic" panose="020B0502020202020204" pitchFamily="34" charset="0"/>
              </a:rPr>
              <a:t>Cronograma completo</a:t>
            </a:r>
          </a:p>
        </p:txBody>
      </p:sp>
      <p:cxnSp>
        <p:nvCxnSpPr>
          <p:cNvPr id="87" name="Conector reto 86">
            <a:extLst>
              <a:ext uri="{FF2B5EF4-FFF2-40B4-BE49-F238E27FC236}">
                <a16:creationId xmlns:a16="http://schemas.microsoft.com/office/drawing/2014/main" id="{2647BCA7-B23E-F015-EB2A-BFADEF95E344}"/>
              </a:ext>
            </a:extLst>
          </p:cNvPr>
          <p:cNvCxnSpPr>
            <a:cxnSpLocks/>
          </p:cNvCxnSpPr>
          <p:nvPr/>
        </p:nvCxnSpPr>
        <p:spPr>
          <a:xfrm flipH="1">
            <a:off x="733871" y="1459966"/>
            <a:ext cx="7679618" cy="0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Imagem 18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E2662173-CE86-0C8C-1AE6-8C98C110C8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871" y="3148660"/>
            <a:ext cx="8507984" cy="5403078"/>
          </a:xfrm>
          <a:prstGeom prst="rect">
            <a:avLst/>
          </a:prstGeom>
        </p:spPr>
      </p:pic>
      <p:pic>
        <p:nvPicPr>
          <p:cNvPr id="47" name="Imagem 46">
            <a:extLst>
              <a:ext uri="{FF2B5EF4-FFF2-40B4-BE49-F238E27FC236}">
                <a16:creationId xmlns:a16="http://schemas.microsoft.com/office/drawing/2014/main" id="{680F4CC6-FCDE-D324-26DA-379889E08D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33799" y="3153866"/>
            <a:ext cx="8445094" cy="5095035"/>
          </a:xfrm>
          <a:prstGeom prst="rect">
            <a:avLst/>
          </a:prstGeom>
        </p:spPr>
      </p:pic>
      <p:grpSp>
        <p:nvGrpSpPr>
          <p:cNvPr id="55" name="Agrupar 54">
            <a:extLst>
              <a:ext uri="{FF2B5EF4-FFF2-40B4-BE49-F238E27FC236}">
                <a16:creationId xmlns:a16="http://schemas.microsoft.com/office/drawing/2014/main" id="{EE545812-37AF-29D1-9EEE-C647D6DDAD7D}"/>
              </a:ext>
            </a:extLst>
          </p:cNvPr>
          <p:cNvGrpSpPr/>
          <p:nvPr/>
        </p:nvGrpSpPr>
        <p:grpSpPr>
          <a:xfrm>
            <a:off x="17219350" y="8622929"/>
            <a:ext cx="711848" cy="406388"/>
            <a:chOff x="16268700" y="3942611"/>
            <a:chExt cx="711848" cy="406388"/>
          </a:xfrm>
        </p:grpSpPr>
        <p:sp>
          <p:nvSpPr>
            <p:cNvPr id="56" name="Retângulo: Cantos Arredondados 55">
              <a:extLst>
                <a:ext uri="{FF2B5EF4-FFF2-40B4-BE49-F238E27FC236}">
                  <a16:creationId xmlns:a16="http://schemas.microsoft.com/office/drawing/2014/main" id="{E9F7F0B1-ADC2-8607-A07A-66832C6AEE29}"/>
                </a:ext>
              </a:extLst>
            </p:cNvPr>
            <p:cNvSpPr/>
            <p:nvPr/>
          </p:nvSpPr>
          <p:spPr>
            <a:xfrm>
              <a:off x="16268700" y="3942611"/>
              <a:ext cx="711848" cy="406388"/>
            </a:xfrm>
            <a:prstGeom prst="roundRect">
              <a:avLst/>
            </a:prstGeom>
            <a:solidFill>
              <a:srgbClr val="00B0F0"/>
            </a:solidFill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7" name="Gráfico 56" descr="Ciclismo com preenchimento sólido">
              <a:extLst>
                <a:ext uri="{FF2B5EF4-FFF2-40B4-BE49-F238E27FC236}">
                  <a16:creationId xmlns:a16="http://schemas.microsoft.com/office/drawing/2014/main" id="{1CD07E32-BAFE-8926-4430-172BD3BA7C9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6421430" y="3942611"/>
              <a:ext cx="406388" cy="4063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558777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Diagrama&#10;&#10;Descrição gerada automaticamente com confiança baixa">
            <a:extLst>
              <a:ext uri="{FF2B5EF4-FFF2-40B4-BE49-F238E27FC236}">
                <a16:creationId xmlns:a16="http://schemas.microsoft.com/office/drawing/2014/main" id="{A3FEA925-363A-58F6-A62F-E1AD800F12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6999"/>
          </a:xfrm>
          <a:prstGeom prst="rect">
            <a:avLst/>
          </a:prstGeom>
        </p:spPr>
      </p:pic>
      <p:grpSp>
        <p:nvGrpSpPr>
          <p:cNvPr id="12" name="Agrupar 11">
            <a:extLst>
              <a:ext uri="{FF2B5EF4-FFF2-40B4-BE49-F238E27FC236}">
                <a16:creationId xmlns:a16="http://schemas.microsoft.com/office/drawing/2014/main" id="{2C2458D1-202C-6E36-5094-FBD76E9AC47E}"/>
              </a:ext>
            </a:extLst>
          </p:cNvPr>
          <p:cNvGrpSpPr/>
          <p:nvPr/>
        </p:nvGrpSpPr>
        <p:grpSpPr>
          <a:xfrm>
            <a:off x="1411" y="0"/>
            <a:ext cx="18285178" cy="513567"/>
            <a:chOff x="1411" y="0"/>
            <a:chExt cx="18285178" cy="609506"/>
          </a:xfrm>
        </p:grpSpPr>
        <p:sp>
          <p:nvSpPr>
            <p:cNvPr id="4" name="Retângulo 3">
              <a:extLst>
                <a:ext uri="{FF2B5EF4-FFF2-40B4-BE49-F238E27FC236}">
                  <a16:creationId xmlns:a16="http://schemas.microsoft.com/office/drawing/2014/main" id="{39E567E7-5541-1B77-A1C1-4D2BC8EDC054}"/>
                </a:ext>
              </a:extLst>
            </p:cNvPr>
            <p:cNvSpPr/>
            <p:nvPr/>
          </p:nvSpPr>
          <p:spPr>
            <a:xfrm>
              <a:off x="1411" y="0"/>
              <a:ext cx="18285178" cy="6095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7199"/>
            </a:p>
          </p:txBody>
        </p:sp>
        <p:cxnSp>
          <p:nvCxnSpPr>
            <p:cNvPr id="6" name="Conector reto 5">
              <a:extLst>
                <a:ext uri="{FF2B5EF4-FFF2-40B4-BE49-F238E27FC236}">
                  <a16:creationId xmlns:a16="http://schemas.microsoft.com/office/drawing/2014/main" id="{76EFB1E2-281B-3CF4-4B19-C2821B40F30D}"/>
                </a:ext>
              </a:extLst>
            </p:cNvPr>
            <p:cNvCxnSpPr>
              <a:cxnSpLocks/>
            </p:cNvCxnSpPr>
            <p:nvPr/>
          </p:nvCxnSpPr>
          <p:spPr>
            <a:xfrm>
              <a:off x="1411" y="609506"/>
              <a:ext cx="18285178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Imagem 13">
            <a:extLst>
              <a:ext uri="{FF2B5EF4-FFF2-40B4-BE49-F238E27FC236}">
                <a16:creationId xmlns:a16="http://schemas.microsoft.com/office/drawing/2014/main" id="{B88D5160-35EC-938A-55C1-F505814E9C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65" y="117084"/>
            <a:ext cx="904762" cy="285714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AD3E2C44-F1EC-3687-85A5-48C2DA01548D}"/>
              </a:ext>
            </a:extLst>
          </p:cNvPr>
          <p:cNvSpPr txBox="1"/>
          <p:nvPr/>
        </p:nvSpPr>
        <p:spPr>
          <a:xfrm>
            <a:off x="1353512" y="118283"/>
            <a:ext cx="5934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>
                <a:latin typeface="Helvetica" panose="020B0604020202020204" pitchFamily="34" charset="0"/>
                <a:cs typeface="Helvetica" panose="020B0604020202020204" pitchFamily="34" charset="0"/>
              </a:rPr>
              <a:t>Home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2A3A6AD7-30E0-3D61-8CC1-A4A05427FC7A}"/>
              </a:ext>
            </a:extLst>
          </p:cNvPr>
          <p:cNvSpPr txBox="1"/>
          <p:nvPr/>
        </p:nvSpPr>
        <p:spPr>
          <a:xfrm>
            <a:off x="2326130" y="118282"/>
            <a:ext cx="6703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>
                <a:latin typeface="Helvetica" panose="020B0604020202020204" pitchFamily="34" charset="0"/>
                <a:cs typeface="Helvetica" panose="020B0604020202020204" pitchFamily="34" charset="0"/>
              </a:rPr>
              <a:t>Projeto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FBBB0FAB-7801-5630-154B-5142592DD11E}"/>
              </a:ext>
            </a:extLst>
          </p:cNvPr>
          <p:cNvSpPr txBox="1"/>
          <p:nvPr/>
        </p:nvSpPr>
        <p:spPr>
          <a:xfrm>
            <a:off x="3375692" y="116690"/>
            <a:ext cx="10358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>
                <a:latin typeface="Helvetica" panose="020B0604020202020204" pitchFamily="34" charset="0"/>
                <a:cs typeface="Helvetica" panose="020B0604020202020204" pitchFamily="34" charset="0"/>
              </a:rPr>
              <a:t>Cronograma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836B6B3D-C3BB-16B7-98C4-1C66DC813770}"/>
              </a:ext>
            </a:extLst>
          </p:cNvPr>
          <p:cNvSpPr txBox="1"/>
          <p:nvPr/>
        </p:nvSpPr>
        <p:spPr>
          <a:xfrm>
            <a:off x="4790739" y="116689"/>
            <a:ext cx="6607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>
                <a:latin typeface="Helvetica" panose="020B0604020202020204" pitchFamily="34" charset="0"/>
                <a:cs typeface="Helvetica" panose="020B0604020202020204" pitchFamily="34" charset="0"/>
              </a:rPr>
              <a:t>Equipe</a:t>
            </a:r>
          </a:p>
        </p:txBody>
      </p:sp>
      <p:pic>
        <p:nvPicPr>
          <p:cNvPr id="20" name="Imagem 19" descr="Forma&#10;&#10;Descrição gerada automaticamente com confiança baixa">
            <a:extLst>
              <a:ext uri="{FF2B5EF4-FFF2-40B4-BE49-F238E27FC236}">
                <a16:creationId xmlns:a16="http://schemas.microsoft.com/office/drawing/2014/main" id="{3F55B266-AB27-1AE1-C622-02F26AD20C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92699" y="116689"/>
            <a:ext cx="276999" cy="276999"/>
          </a:xfrm>
          <a:prstGeom prst="rect">
            <a:avLst/>
          </a:prstGeom>
        </p:spPr>
      </p:pic>
      <p:sp>
        <p:nvSpPr>
          <p:cNvPr id="21" name="Retângulo 20">
            <a:extLst>
              <a:ext uri="{FF2B5EF4-FFF2-40B4-BE49-F238E27FC236}">
                <a16:creationId xmlns:a16="http://schemas.microsoft.com/office/drawing/2014/main" id="{558B0632-017C-E9AA-5ED6-F91272FCFA95}"/>
              </a:ext>
            </a:extLst>
          </p:cNvPr>
          <p:cNvSpPr/>
          <p:nvPr/>
        </p:nvSpPr>
        <p:spPr>
          <a:xfrm>
            <a:off x="0" y="9173029"/>
            <a:ext cx="18288000" cy="111238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21950296-5979-5678-E338-66A96970310B}"/>
              </a:ext>
            </a:extLst>
          </p:cNvPr>
          <p:cNvSpPr txBox="1"/>
          <p:nvPr/>
        </p:nvSpPr>
        <p:spPr>
          <a:xfrm>
            <a:off x="282874" y="9326325"/>
            <a:ext cx="11208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Lorem</a:t>
            </a:r>
            <a:r>
              <a:rPr lang="pt-BR" sz="1200" b="1" dirty="0">
                <a:solidFill>
                  <a:schemeClr val="bg1"/>
                </a:solidFill>
                <a:latin typeface="Century Gothic" panose="020B0502020202020204" pitchFamily="34" charset="0"/>
              </a:rPr>
              <a:t> ipsum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94FFABA8-8F23-EC21-90CE-2CE1BD5F054C}"/>
              </a:ext>
            </a:extLst>
          </p:cNvPr>
          <p:cNvSpPr txBox="1"/>
          <p:nvPr/>
        </p:nvSpPr>
        <p:spPr>
          <a:xfrm>
            <a:off x="282874" y="9636094"/>
            <a:ext cx="36604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" b="0" i="0" dirty="0" err="1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Nulla</a:t>
            </a:r>
            <a:r>
              <a:rPr lang="pt-BR" sz="800" b="0" i="0" dirty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 in </a:t>
            </a:r>
            <a:r>
              <a:rPr lang="pt-BR" sz="800" b="0" i="0" dirty="0" err="1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dapibus</a:t>
            </a:r>
            <a:r>
              <a:rPr lang="pt-BR" sz="800" b="0" i="0" dirty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 nunc. Nunc </a:t>
            </a:r>
            <a:r>
              <a:rPr lang="pt-BR" sz="800" b="0" i="0" dirty="0" err="1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eget</a:t>
            </a:r>
            <a:r>
              <a:rPr lang="pt-BR" sz="800" b="0" i="0" dirty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 </a:t>
            </a:r>
            <a:r>
              <a:rPr lang="pt-BR" sz="800" b="0" i="0" dirty="0" err="1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nisl</a:t>
            </a:r>
            <a:r>
              <a:rPr lang="pt-BR" sz="800" b="0" i="0" dirty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 </a:t>
            </a:r>
            <a:r>
              <a:rPr lang="pt-BR" sz="800" b="0" i="0" dirty="0" err="1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vel</a:t>
            </a:r>
            <a:r>
              <a:rPr lang="pt-BR" sz="800" b="0" i="0" dirty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 </a:t>
            </a:r>
            <a:r>
              <a:rPr lang="pt-BR" sz="800" b="0" i="0" dirty="0" err="1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neque</a:t>
            </a:r>
            <a:r>
              <a:rPr lang="pt-BR" sz="800" b="0" i="0" dirty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 </a:t>
            </a:r>
            <a:r>
              <a:rPr lang="pt-BR" sz="800" b="0" i="0" dirty="0" err="1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rutrum</a:t>
            </a:r>
            <a:r>
              <a:rPr lang="pt-BR" sz="800" b="0" i="0" dirty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 </a:t>
            </a:r>
            <a:r>
              <a:rPr lang="pt-BR" sz="800" b="0" i="0" dirty="0" err="1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iaculis</a:t>
            </a:r>
            <a:r>
              <a:rPr lang="pt-BR" sz="800" b="0" i="0" dirty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. Nunc </a:t>
            </a:r>
            <a:r>
              <a:rPr lang="pt-BR" sz="800" b="0" i="0" dirty="0" err="1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facilisis</a:t>
            </a:r>
            <a:r>
              <a:rPr lang="pt-BR" sz="800" b="0" i="0" dirty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 </a:t>
            </a:r>
            <a:r>
              <a:rPr lang="pt-BR" sz="800" b="0" i="0" dirty="0" err="1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facilisis</a:t>
            </a:r>
            <a:r>
              <a:rPr lang="pt-BR" sz="800" b="0" i="0" dirty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 </a:t>
            </a:r>
            <a:r>
              <a:rPr lang="pt-BR" sz="800" b="0" i="0" dirty="0" err="1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iaculis</a:t>
            </a:r>
            <a:r>
              <a:rPr lang="pt-BR" sz="800" b="0" i="0" dirty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. </a:t>
            </a:r>
            <a:r>
              <a:rPr lang="pt-BR" sz="800" b="0" i="0" dirty="0" err="1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Class</a:t>
            </a:r>
            <a:r>
              <a:rPr lang="pt-BR" sz="800" b="0" i="0" dirty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 </a:t>
            </a:r>
            <a:r>
              <a:rPr lang="pt-BR" sz="800" b="0" i="0" dirty="0" err="1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aptent</a:t>
            </a:r>
            <a:r>
              <a:rPr lang="pt-BR" sz="800" b="0" i="0" dirty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 </a:t>
            </a:r>
            <a:r>
              <a:rPr lang="pt-BR" sz="800" b="0" i="0" dirty="0" err="1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taciti</a:t>
            </a:r>
            <a:r>
              <a:rPr lang="pt-BR" sz="800" b="0" i="0" dirty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 </a:t>
            </a:r>
            <a:r>
              <a:rPr lang="pt-BR" sz="800" b="0" i="0" dirty="0" err="1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sociosqu</a:t>
            </a:r>
            <a:r>
              <a:rPr lang="pt-BR" sz="800" b="0" i="0" dirty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 ad </a:t>
            </a:r>
            <a:r>
              <a:rPr lang="pt-BR" sz="800" b="0" i="0" dirty="0" err="1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litora</a:t>
            </a:r>
            <a:r>
              <a:rPr lang="pt-BR" sz="800" b="0" i="0" dirty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 </a:t>
            </a:r>
            <a:r>
              <a:rPr lang="pt-BR" sz="800" b="0" i="0" dirty="0" err="1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torquent</a:t>
            </a:r>
            <a:r>
              <a:rPr lang="pt-BR" sz="800" b="0" i="0" dirty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 per </a:t>
            </a:r>
            <a:r>
              <a:rPr lang="pt-BR" sz="800" b="0" i="0" dirty="0" err="1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conubia</a:t>
            </a:r>
            <a:r>
              <a:rPr lang="pt-BR" sz="800" b="0" i="0" dirty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 </a:t>
            </a:r>
            <a:r>
              <a:rPr lang="pt-BR" sz="800" b="0" i="0" dirty="0" err="1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nostra</a:t>
            </a:r>
            <a:r>
              <a:rPr lang="pt-BR" sz="800" b="0" i="0" dirty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, per </a:t>
            </a:r>
            <a:r>
              <a:rPr lang="pt-BR" sz="800" b="0" i="0" dirty="0" err="1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inceptos</a:t>
            </a:r>
            <a:r>
              <a:rPr lang="pt-BR" sz="800" b="0" i="0" dirty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 </a:t>
            </a:r>
            <a:r>
              <a:rPr lang="pt-BR" sz="800" b="0" i="0" dirty="0" err="1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himenaeos</a:t>
            </a:r>
            <a:r>
              <a:rPr lang="pt-BR" sz="800" b="0" i="0" dirty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.</a:t>
            </a:r>
            <a:endParaRPr lang="pt-BR" sz="8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91A1836E-013F-AAC6-3DAA-9C56BC364624}"/>
              </a:ext>
            </a:extLst>
          </p:cNvPr>
          <p:cNvSpPr txBox="1"/>
          <p:nvPr/>
        </p:nvSpPr>
        <p:spPr>
          <a:xfrm>
            <a:off x="5830684" y="125799"/>
            <a:ext cx="10967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>
                <a:latin typeface="Helvetica" panose="020B0604020202020204" pitchFamily="34" charset="0"/>
                <a:cs typeface="Helvetica" panose="020B0604020202020204" pitchFamily="34" charset="0"/>
              </a:rPr>
              <a:t>Fale conosco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FD52CE93-6208-425B-C0C8-951E28923034}"/>
              </a:ext>
            </a:extLst>
          </p:cNvPr>
          <p:cNvSpPr txBox="1"/>
          <p:nvPr/>
        </p:nvSpPr>
        <p:spPr>
          <a:xfrm>
            <a:off x="5921558" y="9323476"/>
            <a:ext cx="6110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Home</a:t>
            </a: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BA91F27F-C481-0054-1009-0BCDDDA7BCA6}"/>
              </a:ext>
            </a:extLst>
          </p:cNvPr>
          <p:cNvSpPr txBox="1"/>
          <p:nvPr/>
        </p:nvSpPr>
        <p:spPr>
          <a:xfrm>
            <a:off x="7111910" y="9323475"/>
            <a:ext cx="7152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Projeto</a:t>
            </a: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FFBD7838-84A3-4494-CCA8-8ACE61397718}"/>
              </a:ext>
            </a:extLst>
          </p:cNvPr>
          <p:cNvSpPr txBox="1"/>
          <p:nvPr/>
        </p:nvSpPr>
        <p:spPr>
          <a:xfrm>
            <a:off x="8379206" y="9321883"/>
            <a:ext cx="10983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Cronograma</a:t>
            </a: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2636A7A6-6ADC-62F8-E0BD-7E0CF89B557A}"/>
              </a:ext>
            </a:extLst>
          </p:cNvPr>
          <p:cNvSpPr txBox="1"/>
          <p:nvPr/>
        </p:nvSpPr>
        <p:spPr>
          <a:xfrm>
            <a:off x="10011987" y="9321882"/>
            <a:ext cx="6992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Equipe</a:t>
            </a: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75E06BF1-004E-B0D1-C0EB-09E33F39C633}"/>
              </a:ext>
            </a:extLst>
          </p:cNvPr>
          <p:cNvSpPr txBox="1"/>
          <p:nvPr/>
        </p:nvSpPr>
        <p:spPr>
          <a:xfrm>
            <a:off x="11269667" y="9330992"/>
            <a:ext cx="5795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F.A.Q</a:t>
            </a: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7E646AF2-DFA3-FADB-19E7-D46D85F6BE52}"/>
              </a:ext>
            </a:extLst>
          </p:cNvPr>
          <p:cNvSpPr txBox="1"/>
          <p:nvPr/>
        </p:nvSpPr>
        <p:spPr>
          <a:xfrm>
            <a:off x="11269667" y="9636622"/>
            <a:ext cx="10038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>
                <a:solidFill>
                  <a:schemeClr val="bg1"/>
                </a:solidFill>
                <a:latin typeface="Century Gothic" panose="020B0502020202020204" pitchFamily="34" charset="0"/>
              </a:rPr>
              <a:t>• Como acessar</a:t>
            </a:r>
          </a:p>
          <a:p>
            <a:r>
              <a:rPr lang="pt-BR" sz="800" dirty="0">
                <a:solidFill>
                  <a:schemeClr val="bg1"/>
                </a:solidFill>
                <a:latin typeface="Century Gothic" panose="020B0502020202020204" pitchFamily="34" charset="0"/>
              </a:rPr>
              <a:t>• </a:t>
            </a:r>
            <a:r>
              <a:rPr lang="pt-BR" sz="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Lorem</a:t>
            </a:r>
            <a:r>
              <a:rPr lang="pt-BR" sz="800" dirty="0">
                <a:solidFill>
                  <a:schemeClr val="bg1"/>
                </a:solidFill>
                <a:latin typeface="Century Gothic" panose="020B0502020202020204" pitchFamily="34" charset="0"/>
              </a:rPr>
              <a:t> Ipsum</a:t>
            </a:r>
          </a:p>
          <a:p>
            <a:r>
              <a:rPr lang="pt-BR" sz="800" dirty="0">
                <a:solidFill>
                  <a:schemeClr val="bg1"/>
                </a:solidFill>
                <a:latin typeface="Century Gothic" panose="020B0502020202020204" pitchFamily="34" charset="0"/>
              </a:rPr>
              <a:t>• </a:t>
            </a:r>
            <a:r>
              <a:rPr lang="pt-BR" sz="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Lorem</a:t>
            </a:r>
            <a:r>
              <a:rPr lang="pt-BR" sz="800" dirty="0">
                <a:solidFill>
                  <a:schemeClr val="bg1"/>
                </a:solidFill>
                <a:latin typeface="Century Gothic" panose="020B0502020202020204" pitchFamily="34" charset="0"/>
              </a:rPr>
              <a:t> Ipsum</a:t>
            </a: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7397894D-73E3-2781-492D-EAA278AE0A85}"/>
              </a:ext>
            </a:extLst>
          </p:cNvPr>
          <p:cNvSpPr txBox="1"/>
          <p:nvPr/>
        </p:nvSpPr>
        <p:spPr>
          <a:xfrm>
            <a:off x="10011987" y="9636093"/>
            <a:ext cx="10134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>
                <a:solidFill>
                  <a:schemeClr val="bg1"/>
                </a:solidFill>
                <a:latin typeface="Century Gothic" panose="020B0502020202020204" pitchFamily="34" charset="0"/>
              </a:rPr>
              <a:t>• A equipe</a:t>
            </a:r>
          </a:p>
          <a:p>
            <a:r>
              <a:rPr lang="pt-BR" sz="800" dirty="0">
                <a:solidFill>
                  <a:schemeClr val="bg1"/>
                </a:solidFill>
                <a:latin typeface="Century Gothic" panose="020B0502020202020204" pitchFamily="34" charset="0"/>
              </a:rPr>
              <a:t>• Perfil individual</a:t>
            </a:r>
          </a:p>
        </p:txBody>
      </p: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8D18BB59-519C-084B-CC09-6AFE5EE284B0}"/>
              </a:ext>
            </a:extLst>
          </p:cNvPr>
          <p:cNvSpPr txBox="1"/>
          <p:nvPr/>
        </p:nvSpPr>
        <p:spPr>
          <a:xfrm>
            <a:off x="8379206" y="9636093"/>
            <a:ext cx="8402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>
                <a:solidFill>
                  <a:schemeClr val="bg1"/>
                </a:solidFill>
                <a:latin typeface="Century Gothic" panose="020B0502020202020204" pitchFamily="34" charset="0"/>
              </a:rPr>
              <a:t>• Calendário</a:t>
            </a:r>
          </a:p>
          <a:p>
            <a:r>
              <a:rPr lang="pt-BR" sz="800" dirty="0">
                <a:solidFill>
                  <a:schemeClr val="bg1"/>
                </a:solidFill>
                <a:latin typeface="Century Gothic" panose="020B0502020202020204" pitchFamily="34" charset="0"/>
              </a:rPr>
              <a:t>• </a:t>
            </a:r>
            <a:r>
              <a:rPr lang="pt-BR" sz="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Trello</a:t>
            </a:r>
            <a:endParaRPr lang="pt-BR" sz="800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r>
              <a:rPr lang="pt-BR" sz="800" dirty="0">
                <a:solidFill>
                  <a:schemeClr val="bg1"/>
                </a:solidFill>
                <a:latin typeface="Century Gothic" panose="020B0502020202020204" pitchFamily="34" charset="0"/>
              </a:rPr>
              <a:t>• Entregas</a:t>
            </a:r>
          </a:p>
        </p:txBody>
      </p: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624B153D-DF6A-6139-046B-2F282A196821}"/>
              </a:ext>
            </a:extLst>
          </p:cNvPr>
          <p:cNvSpPr txBox="1"/>
          <p:nvPr/>
        </p:nvSpPr>
        <p:spPr>
          <a:xfrm>
            <a:off x="7111910" y="9637638"/>
            <a:ext cx="11592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>
                <a:solidFill>
                  <a:schemeClr val="bg1"/>
                </a:solidFill>
                <a:latin typeface="Century Gothic" panose="020B0502020202020204" pitchFamily="34" charset="0"/>
              </a:rPr>
              <a:t>• Sobre o case</a:t>
            </a:r>
          </a:p>
          <a:p>
            <a:r>
              <a:rPr lang="pt-BR" sz="800" dirty="0">
                <a:solidFill>
                  <a:schemeClr val="bg1"/>
                </a:solidFill>
                <a:latin typeface="Century Gothic" panose="020B0502020202020204" pitchFamily="34" charset="0"/>
              </a:rPr>
              <a:t>• Documentações</a:t>
            </a:r>
          </a:p>
          <a:p>
            <a:r>
              <a:rPr lang="pt-BR" sz="800" dirty="0">
                <a:solidFill>
                  <a:schemeClr val="bg1"/>
                </a:solidFill>
                <a:latin typeface="Century Gothic" panose="020B0502020202020204" pitchFamily="34" charset="0"/>
              </a:rPr>
              <a:t>• Solução</a:t>
            </a:r>
          </a:p>
        </p:txBody>
      </p:sp>
      <p:sp>
        <p:nvSpPr>
          <p:cNvPr id="54" name="Retângulo: Cantos Arredondados 53">
            <a:extLst>
              <a:ext uri="{FF2B5EF4-FFF2-40B4-BE49-F238E27FC236}">
                <a16:creationId xmlns:a16="http://schemas.microsoft.com/office/drawing/2014/main" id="{D62245C9-AC5A-4D85-5917-3A6AA8C22447}"/>
              </a:ext>
            </a:extLst>
          </p:cNvPr>
          <p:cNvSpPr/>
          <p:nvPr/>
        </p:nvSpPr>
        <p:spPr>
          <a:xfrm>
            <a:off x="4887267" y="356123"/>
            <a:ext cx="461837" cy="52528"/>
          </a:xfrm>
          <a:prstGeom prst="roundRect">
            <a:avLst>
              <a:gd name="adj" fmla="val 50000"/>
            </a:avLst>
          </a:prstGeom>
          <a:solidFill>
            <a:srgbClr val="74C3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2" name="CaixaDeTexto 81">
            <a:extLst>
              <a:ext uri="{FF2B5EF4-FFF2-40B4-BE49-F238E27FC236}">
                <a16:creationId xmlns:a16="http://schemas.microsoft.com/office/drawing/2014/main" id="{7B1D7D1B-26A3-EEDA-8CC1-78C318676318}"/>
              </a:ext>
            </a:extLst>
          </p:cNvPr>
          <p:cNvSpPr txBox="1"/>
          <p:nvPr/>
        </p:nvSpPr>
        <p:spPr>
          <a:xfrm>
            <a:off x="645858" y="1494537"/>
            <a:ext cx="7556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entury Gothic" panose="020B0502020202020204" pitchFamily="34" charset="0"/>
              </a:rPr>
              <a:t>Equipe formada por integrantes da Turma N Paulista manhã.</a:t>
            </a:r>
          </a:p>
        </p:txBody>
      </p:sp>
      <p:sp>
        <p:nvSpPr>
          <p:cNvPr id="83" name="CaixaDeTexto 82">
            <a:extLst>
              <a:ext uri="{FF2B5EF4-FFF2-40B4-BE49-F238E27FC236}">
                <a16:creationId xmlns:a16="http://schemas.microsoft.com/office/drawing/2014/main" id="{8C326A69-363A-8576-1892-AB8003D295B8}"/>
              </a:ext>
            </a:extLst>
          </p:cNvPr>
          <p:cNvSpPr txBox="1"/>
          <p:nvPr/>
        </p:nvSpPr>
        <p:spPr>
          <a:xfrm>
            <a:off x="645858" y="1027134"/>
            <a:ext cx="60945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i="0" dirty="0">
                <a:solidFill>
                  <a:srgbClr val="00B0F0"/>
                </a:solidFill>
                <a:effectLst/>
                <a:latin typeface="Century Gothic" panose="020B0502020202020204" pitchFamily="34" charset="0"/>
              </a:rPr>
              <a:t>Equipe de desenvolvimento</a:t>
            </a:r>
          </a:p>
        </p:txBody>
      </p:sp>
      <p:cxnSp>
        <p:nvCxnSpPr>
          <p:cNvPr id="87" name="Conector reto 86">
            <a:extLst>
              <a:ext uri="{FF2B5EF4-FFF2-40B4-BE49-F238E27FC236}">
                <a16:creationId xmlns:a16="http://schemas.microsoft.com/office/drawing/2014/main" id="{2647BCA7-B23E-F015-EB2A-BFADEF95E344}"/>
              </a:ext>
            </a:extLst>
          </p:cNvPr>
          <p:cNvCxnSpPr>
            <a:cxnSpLocks/>
          </p:cNvCxnSpPr>
          <p:nvPr/>
        </p:nvCxnSpPr>
        <p:spPr>
          <a:xfrm flipH="1">
            <a:off x="733871" y="1459966"/>
            <a:ext cx="7679618" cy="0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Elipse 9">
            <a:extLst>
              <a:ext uri="{FF2B5EF4-FFF2-40B4-BE49-F238E27FC236}">
                <a16:creationId xmlns:a16="http://schemas.microsoft.com/office/drawing/2014/main" id="{2B30577A-5F3A-20ED-B18D-A06A68AB066B}"/>
              </a:ext>
            </a:extLst>
          </p:cNvPr>
          <p:cNvSpPr/>
          <p:nvPr/>
        </p:nvSpPr>
        <p:spPr>
          <a:xfrm>
            <a:off x="894891" y="3438262"/>
            <a:ext cx="2592887" cy="2592887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7" name="Elipse 46">
            <a:extLst>
              <a:ext uri="{FF2B5EF4-FFF2-40B4-BE49-F238E27FC236}">
                <a16:creationId xmlns:a16="http://schemas.microsoft.com/office/drawing/2014/main" id="{8FD071A6-2EBD-73BB-FC35-B501A40BFDD2}"/>
              </a:ext>
            </a:extLst>
          </p:cNvPr>
          <p:cNvSpPr/>
          <p:nvPr/>
        </p:nvSpPr>
        <p:spPr>
          <a:xfrm>
            <a:off x="4424054" y="3438262"/>
            <a:ext cx="2592887" cy="2592887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8" name="Elipse 47">
            <a:extLst>
              <a:ext uri="{FF2B5EF4-FFF2-40B4-BE49-F238E27FC236}">
                <a16:creationId xmlns:a16="http://schemas.microsoft.com/office/drawing/2014/main" id="{65E5D86D-B347-3E79-E112-20538FB7531B}"/>
              </a:ext>
            </a:extLst>
          </p:cNvPr>
          <p:cNvSpPr/>
          <p:nvPr/>
        </p:nvSpPr>
        <p:spPr>
          <a:xfrm>
            <a:off x="7953217" y="3438262"/>
            <a:ext cx="2592887" cy="2592887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0" name="Elipse 49">
            <a:extLst>
              <a:ext uri="{FF2B5EF4-FFF2-40B4-BE49-F238E27FC236}">
                <a16:creationId xmlns:a16="http://schemas.microsoft.com/office/drawing/2014/main" id="{357F6BCA-C3C2-92CC-5C2E-7664807371AB}"/>
              </a:ext>
            </a:extLst>
          </p:cNvPr>
          <p:cNvSpPr/>
          <p:nvPr/>
        </p:nvSpPr>
        <p:spPr>
          <a:xfrm>
            <a:off x="11482379" y="3438262"/>
            <a:ext cx="2592887" cy="2592887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1" name="Elipse 50">
            <a:extLst>
              <a:ext uri="{FF2B5EF4-FFF2-40B4-BE49-F238E27FC236}">
                <a16:creationId xmlns:a16="http://schemas.microsoft.com/office/drawing/2014/main" id="{F3D3549B-D7CF-3D0F-D645-9B6705B5D243}"/>
              </a:ext>
            </a:extLst>
          </p:cNvPr>
          <p:cNvSpPr/>
          <p:nvPr/>
        </p:nvSpPr>
        <p:spPr>
          <a:xfrm>
            <a:off x="15011541" y="3438262"/>
            <a:ext cx="2592887" cy="2592887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3" name="Gráfico 52" descr="Crachá de funcionário estrutura de tópicos">
            <a:extLst>
              <a:ext uri="{FF2B5EF4-FFF2-40B4-BE49-F238E27FC236}">
                <a16:creationId xmlns:a16="http://schemas.microsoft.com/office/drawing/2014/main" id="{2AAC7989-EE5D-F990-4245-D2407CA4C5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70605" y="3457926"/>
            <a:ext cx="2241458" cy="2241458"/>
          </a:xfrm>
          <a:prstGeom prst="rect">
            <a:avLst/>
          </a:prstGeom>
        </p:spPr>
      </p:pic>
      <p:pic>
        <p:nvPicPr>
          <p:cNvPr id="55" name="Gráfico 54" descr="Crachá de funcionário estrutura de tópicos">
            <a:extLst>
              <a:ext uri="{FF2B5EF4-FFF2-40B4-BE49-F238E27FC236}">
                <a16:creationId xmlns:a16="http://schemas.microsoft.com/office/drawing/2014/main" id="{E7C6D23A-4A03-F07A-5283-101FDB84B4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99768" y="3453295"/>
            <a:ext cx="2241458" cy="2241458"/>
          </a:xfrm>
          <a:prstGeom prst="rect">
            <a:avLst/>
          </a:prstGeom>
        </p:spPr>
      </p:pic>
      <p:pic>
        <p:nvPicPr>
          <p:cNvPr id="56" name="Gráfico 55" descr="Crachá de funcionário estrutura de tópicos">
            <a:extLst>
              <a:ext uri="{FF2B5EF4-FFF2-40B4-BE49-F238E27FC236}">
                <a16:creationId xmlns:a16="http://schemas.microsoft.com/office/drawing/2014/main" id="{D2762EE0-E9BB-1570-D783-8571DF7B45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128931" y="3458322"/>
            <a:ext cx="2241458" cy="2241458"/>
          </a:xfrm>
          <a:prstGeom prst="rect">
            <a:avLst/>
          </a:prstGeom>
        </p:spPr>
      </p:pic>
      <p:pic>
        <p:nvPicPr>
          <p:cNvPr id="57" name="Gráfico 56" descr="Crachá de funcionário estrutura de tópicos">
            <a:extLst>
              <a:ext uri="{FF2B5EF4-FFF2-40B4-BE49-F238E27FC236}">
                <a16:creationId xmlns:a16="http://schemas.microsoft.com/office/drawing/2014/main" id="{7C2C008A-7D28-1FD5-7FAE-491EDA1883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658093" y="3453295"/>
            <a:ext cx="2241458" cy="2241458"/>
          </a:xfrm>
          <a:prstGeom prst="rect">
            <a:avLst/>
          </a:prstGeom>
        </p:spPr>
      </p:pic>
      <p:pic>
        <p:nvPicPr>
          <p:cNvPr id="58" name="Gráfico 57" descr="Crachá de funcionário estrutura de tópicos">
            <a:extLst>
              <a:ext uri="{FF2B5EF4-FFF2-40B4-BE49-F238E27FC236}">
                <a16:creationId xmlns:a16="http://schemas.microsoft.com/office/drawing/2014/main" id="{5EBA53BA-9EFE-0994-11CB-CE86CDCACD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187255" y="3463162"/>
            <a:ext cx="2241458" cy="2241458"/>
          </a:xfrm>
          <a:prstGeom prst="rect">
            <a:avLst/>
          </a:prstGeom>
        </p:spPr>
      </p:pic>
      <p:sp>
        <p:nvSpPr>
          <p:cNvPr id="59" name="CaixaDeTexto 58">
            <a:extLst>
              <a:ext uri="{FF2B5EF4-FFF2-40B4-BE49-F238E27FC236}">
                <a16:creationId xmlns:a16="http://schemas.microsoft.com/office/drawing/2014/main" id="{854C7FD1-D3CE-328E-E426-E78C608497D3}"/>
              </a:ext>
            </a:extLst>
          </p:cNvPr>
          <p:cNvSpPr txBox="1"/>
          <p:nvPr/>
        </p:nvSpPr>
        <p:spPr>
          <a:xfrm>
            <a:off x="1021327" y="6162449"/>
            <a:ext cx="2383986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100" b="1" dirty="0">
                <a:solidFill>
                  <a:srgbClr val="00B0F0"/>
                </a:solidFill>
                <a:latin typeface="Century Gothic" panose="020B0502020202020204" pitchFamily="34" charset="0"/>
              </a:rPr>
              <a:t>Nome do integrante</a:t>
            </a:r>
          </a:p>
          <a:p>
            <a:pPr algn="ctr"/>
            <a:r>
              <a:rPr lang="pt-B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Responsabilidade do integrante</a:t>
            </a:r>
          </a:p>
          <a:p>
            <a:pPr algn="ctr"/>
            <a:r>
              <a:rPr lang="pt-B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Contato do integrante</a:t>
            </a:r>
          </a:p>
          <a:p>
            <a:pPr algn="ctr"/>
            <a:r>
              <a:rPr lang="pt-BR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Linkedin</a:t>
            </a:r>
            <a:r>
              <a:rPr lang="pt-B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 do integrante</a:t>
            </a:r>
          </a:p>
          <a:p>
            <a:pPr algn="ctr"/>
            <a:r>
              <a:rPr lang="pt-BR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Github</a:t>
            </a:r>
            <a:r>
              <a:rPr lang="pt-B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 do integrante</a:t>
            </a:r>
          </a:p>
        </p:txBody>
      </p:sp>
      <p:sp>
        <p:nvSpPr>
          <p:cNvPr id="60" name="CaixaDeTexto 59">
            <a:extLst>
              <a:ext uri="{FF2B5EF4-FFF2-40B4-BE49-F238E27FC236}">
                <a16:creationId xmlns:a16="http://schemas.microsoft.com/office/drawing/2014/main" id="{21E87560-4E42-452B-E74F-D3D71BA12637}"/>
              </a:ext>
            </a:extLst>
          </p:cNvPr>
          <p:cNvSpPr txBox="1"/>
          <p:nvPr/>
        </p:nvSpPr>
        <p:spPr>
          <a:xfrm>
            <a:off x="15110419" y="6162449"/>
            <a:ext cx="2383986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100" b="1" dirty="0">
                <a:solidFill>
                  <a:srgbClr val="00B0F0"/>
                </a:solidFill>
                <a:latin typeface="Century Gothic" panose="020B0502020202020204" pitchFamily="34" charset="0"/>
              </a:rPr>
              <a:t>Nome do integrante</a:t>
            </a:r>
          </a:p>
          <a:p>
            <a:pPr algn="ctr"/>
            <a:r>
              <a:rPr lang="pt-B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Responsabilidade do integrante</a:t>
            </a:r>
          </a:p>
          <a:p>
            <a:pPr algn="ctr"/>
            <a:r>
              <a:rPr lang="pt-B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Contato do integrante</a:t>
            </a:r>
          </a:p>
          <a:p>
            <a:pPr algn="ctr"/>
            <a:r>
              <a:rPr lang="pt-BR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Linkedin</a:t>
            </a:r>
            <a:r>
              <a:rPr lang="pt-B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 do integrante</a:t>
            </a:r>
          </a:p>
          <a:p>
            <a:pPr algn="ctr"/>
            <a:r>
              <a:rPr lang="pt-BR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Github</a:t>
            </a:r>
            <a:r>
              <a:rPr lang="pt-B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 do integrante</a:t>
            </a:r>
          </a:p>
        </p:txBody>
      </p:sp>
      <p:sp>
        <p:nvSpPr>
          <p:cNvPr id="61" name="CaixaDeTexto 60">
            <a:extLst>
              <a:ext uri="{FF2B5EF4-FFF2-40B4-BE49-F238E27FC236}">
                <a16:creationId xmlns:a16="http://schemas.microsoft.com/office/drawing/2014/main" id="{BAD0C9E9-5E43-5AE9-3EFA-5A651538AE2F}"/>
              </a:ext>
            </a:extLst>
          </p:cNvPr>
          <p:cNvSpPr txBox="1"/>
          <p:nvPr/>
        </p:nvSpPr>
        <p:spPr>
          <a:xfrm>
            <a:off x="4543600" y="6162449"/>
            <a:ext cx="2383986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100" b="1" dirty="0">
                <a:solidFill>
                  <a:srgbClr val="00B0F0"/>
                </a:solidFill>
                <a:latin typeface="Century Gothic" panose="020B0502020202020204" pitchFamily="34" charset="0"/>
              </a:rPr>
              <a:t>Nome do integrante</a:t>
            </a:r>
          </a:p>
          <a:p>
            <a:pPr algn="ctr"/>
            <a:r>
              <a:rPr lang="pt-B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Responsabilidade do integrante</a:t>
            </a:r>
          </a:p>
          <a:p>
            <a:pPr algn="ctr"/>
            <a:r>
              <a:rPr lang="pt-B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Contato do integrante</a:t>
            </a:r>
          </a:p>
          <a:p>
            <a:pPr algn="ctr"/>
            <a:r>
              <a:rPr lang="pt-BR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Linkedin</a:t>
            </a:r>
            <a:r>
              <a:rPr lang="pt-B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 do integrante</a:t>
            </a:r>
          </a:p>
          <a:p>
            <a:pPr algn="ctr"/>
            <a:r>
              <a:rPr lang="pt-BR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Github</a:t>
            </a:r>
            <a:r>
              <a:rPr lang="pt-B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 do integrante</a:t>
            </a:r>
          </a:p>
        </p:txBody>
      </p:sp>
      <p:sp>
        <p:nvSpPr>
          <p:cNvPr id="62" name="CaixaDeTexto 61">
            <a:extLst>
              <a:ext uri="{FF2B5EF4-FFF2-40B4-BE49-F238E27FC236}">
                <a16:creationId xmlns:a16="http://schemas.microsoft.com/office/drawing/2014/main" id="{A9141534-E4DE-317C-7649-0962D3B95911}"/>
              </a:ext>
            </a:extLst>
          </p:cNvPr>
          <p:cNvSpPr txBox="1"/>
          <p:nvPr/>
        </p:nvSpPr>
        <p:spPr>
          <a:xfrm>
            <a:off x="8065873" y="6162449"/>
            <a:ext cx="2383986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100" b="1" dirty="0">
                <a:solidFill>
                  <a:srgbClr val="00B0F0"/>
                </a:solidFill>
                <a:latin typeface="Century Gothic" panose="020B0502020202020204" pitchFamily="34" charset="0"/>
              </a:rPr>
              <a:t>Nome do integrante</a:t>
            </a:r>
          </a:p>
          <a:p>
            <a:pPr algn="ctr"/>
            <a:r>
              <a:rPr lang="pt-B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Responsabilidade do integrante</a:t>
            </a:r>
          </a:p>
          <a:p>
            <a:pPr algn="ctr"/>
            <a:r>
              <a:rPr lang="pt-B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Contato do integrante</a:t>
            </a:r>
          </a:p>
          <a:p>
            <a:pPr algn="ctr"/>
            <a:r>
              <a:rPr lang="pt-BR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Linkedin</a:t>
            </a:r>
            <a:r>
              <a:rPr lang="pt-B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 do integrante</a:t>
            </a:r>
          </a:p>
          <a:p>
            <a:pPr algn="ctr"/>
            <a:r>
              <a:rPr lang="pt-BR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Github</a:t>
            </a:r>
            <a:r>
              <a:rPr lang="pt-B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 do integrante</a:t>
            </a:r>
          </a:p>
        </p:txBody>
      </p:sp>
      <p:sp>
        <p:nvSpPr>
          <p:cNvPr id="63" name="CaixaDeTexto 62">
            <a:extLst>
              <a:ext uri="{FF2B5EF4-FFF2-40B4-BE49-F238E27FC236}">
                <a16:creationId xmlns:a16="http://schemas.microsoft.com/office/drawing/2014/main" id="{B5FFF244-AB32-4755-6E27-5A12FBAF59B0}"/>
              </a:ext>
            </a:extLst>
          </p:cNvPr>
          <p:cNvSpPr txBox="1"/>
          <p:nvPr/>
        </p:nvSpPr>
        <p:spPr>
          <a:xfrm>
            <a:off x="11588146" y="6162449"/>
            <a:ext cx="2383986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100" b="1" dirty="0">
                <a:solidFill>
                  <a:srgbClr val="00B0F0"/>
                </a:solidFill>
                <a:latin typeface="Century Gothic" panose="020B0502020202020204" pitchFamily="34" charset="0"/>
              </a:rPr>
              <a:t>Nome do integrante</a:t>
            </a:r>
          </a:p>
          <a:p>
            <a:pPr algn="ctr"/>
            <a:r>
              <a:rPr lang="pt-B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Responsabilidade do integrante</a:t>
            </a:r>
          </a:p>
          <a:p>
            <a:pPr algn="ctr"/>
            <a:r>
              <a:rPr lang="pt-B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Contato do integrante</a:t>
            </a:r>
          </a:p>
          <a:p>
            <a:pPr algn="ctr"/>
            <a:r>
              <a:rPr lang="pt-BR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Linkedin</a:t>
            </a:r>
            <a:r>
              <a:rPr lang="pt-B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 do integrante</a:t>
            </a:r>
          </a:p>
          <a:p>
            <a:pPr algn="ctr"/>
            <a:r>
              <a:rPr lang="pt-BR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Github</a:t>
            </a:r>
            <a:r>
              <a:rPr lang="pt-B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 do integrante</a:t>
            </a:r>
          </a:p>
        </p:txBody>
      </p:sp>
      <p:grpSp>
        <p:nvGrpSpPr>
          <p:cNvPr id="64" name="Agrupar 63">
            <a:extLst>
              <a:ext uri="{FF2B5EF4-FFF2-40B4-BE49-F238E27FC236}">
                <a16:creationId xmlns:a16="http://schemas.microsoft.com/office/drawing/2014/main" id="{AC093E19-2B2B-135F-744D-C26468B4B5C2}"/>
              </a:ext>
            </a:extLst>
          </p:cNvPr>
          <p:cNvGrpSpPr/>
          <p:nvPr/>
        </p:nvGrpSpPr>
        <p:grpSpPr>
          <a:xfrm>
            <a:off x="17219350" y="8622929"/>
            <a:ext cx="711848" cy="406388"/>
            <a:chOff x="16268700" y="3942611"/>
            <a:chExt cx="711848" cy="406388"/>
          </a:xfrm>
        </p:grpSpPr>
        <p:sp>
          <p:nvSpPr>
            <p:cNvPr id="65" name="Retângulo: Cantos Arredondados 64">
              <a:extLst>
                <a:ext uri="{FF2B5EF4-FFF2-40B4-BE49-F238E27FC236}">
                  <a16:creationId xmlns:a16="http://schemas.microsoft.com/office/drawing/2014/main" id="{15339B6A-7FBD-1E42-163E-255458A66E03}"/>
                </a:ext>
              </a:extLst>
            </p:cNvPr>
            <p:cNvSpPr/>
            <p:nvPr/>
          </p:nvSpPr>
          <p:spPr>
            <a:xfrm>
              <a:off x="16268700" y="3942611"/>
              <a:ext cx="711848" cy="406388"/>
            </a:xfrm>
            <a:prstGeom prst="roundRect">
              <a:avLst/>
            </a:prstGeom>
            <a:solidFill>
              <a:srgbClr val="00B0F0"/>
            </a:solidFill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66" name="Gráfico 65" descr="Ciclismo com preenchimento sólido">
              <a:extLst>
                <a:ext uri="{FF2B5EF4-FFF2-40B4-BE49-F238E27FC236}">
                  <a16:creationId xmlns:a16="http://schemas.microsoft.com/office/drawing/2014/main" id="{A95B4A88-032F-751C-3964-96DB7E86CE5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6421430" y="3942611"/>
              <a:ext cx="406388" cy="4063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532209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Diagrama&#10;&#10;Descrição gerada automaticamente com confiança baixa">
            <a:extLst>
              <a:ext uri="{FF2B5EF4-FFF2-40B4-BE49-F238E27FC236}">
                <a16:creationId xmlns:a16="http://schemas.microsoft.com/office/drawing/2014/main" id="{A3FEA925-363A-58F6-A62F-E1AD800F12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6999"/>
          </a:xfrm>
          <a:prstGeom prst="rect">
            <a:avLst/>
          </a:prstGeom>
        </p:spPr>
      </p:pic>
      <p:grpSp>
        <p:nvGrpSpPr>
          <p:cNvPr id="12" name="Agrupar 11">
            <a:extLst>
              <a:ext uri="{FF2B5EF4-FFF2-40B4-BE49-F238E27FC236}">
                <a16:creationId xmlns:a16="http://schemas.microsoft.com/office/drawing/2014/main" id="{2C2458D1-202C-6E36-5094-FBD76E9AC47E}"/>
              </a:ext>
            </a:extLst>
          </p:cNvPr>
          <p:cNvGrpSpPr/>
          <p:nvPr/>
        </p:nvGrpSpPr>
        <p:grpSpPr>
          <a:xfrm>
            <a:off x="1411" y="0"/>
            <a:ext cx="18285178" cy="513567"/>
            <a:chOff x="1411" y="0"/>
            <a:chExt cx="18285178" cy="609506"/>
          </a:xfrm>
        </p:grpSpPr>
        <p:sp>
          <p:nvSpPr>
            <p:cNvPr id="4" name="Retângulo 3">
              <a:extLst>
                <a:ext uri="{FF2B5EF4-FFF2-40B4-BE49-F238E27FC236}">
                  <a16:creationId xmlns:a16="http://schemas.microsoft.com/office/drawing/2014/main" id="{39E567E7-5541-1B77-A1C1-4D2BC8EDC054}"/>
                </a:ext>
              </a:extLst>
            </p:cNvPr>
            <p:cNvSpPr/>
            <p:nvPr/>
          </p:nvSpPr>
          <p:spPr>
            <a:xfrm>
              <a:off x="1411" y="0"/>
              <a:ext cx="18285178" cy="6095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7199"/>
            </a:p>
          </p:txBody>
        </p:sp>
        <p:cxnSp>
          <p:nvCxnSpPr>
            <p:cNvPr id="6" name="Conector reto 5">
              <a:extLst>
                <a:ext uri="{FF2B5EF4-FFF2-40B4-BE49-F238E27FC236}">
                  <a16:creationId xmlns:a16="http://schemas.microsoft.com/office/drawing/2014/main" id="{76EFB1E2-281B-3CF4-4B19-C2821B40F30D}"/>
                </a:ext>
              </a:extLst>
            </p:cNvPr>
            <p:cNvCxnSpPr>
              <a:cxnSpLocks/>
            </p:cNvCxnSpPr>
            <p:nvPr/>
          </p:nvCxnSpPr>
          <p:spPr>
            <a:xfrm>
              <a:off x="1411" y="609506"/>
              <a:ext cx="18285178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Imagem 13">
            <a:extLst>
              <a:ext uri="{FF2B5EF4-FFF2-40B4-BE49-F238E27FC236}">
                <a16:creationId xmlns:a16="http://schemas.microsoft.com/office/drawing/2014/main" id="{B88D5160-35EC-938A-55C1-F505814E9C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65" y="117084"/>
            <a:ext cx="904762" cy="285714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AD3E2C44-F1EC-3687-85A5-48C2DA01548D}"/>
              </a:ext>
            </a:extLst>
          </p:cNvPr>
          <p:cNvSpPr txBox="1"/>
          <p:nvPr/>
        </p:nvSpPr>
        <p:spPr>
          <a:xfrm>
            <a:off x="1353512" y="118283"/>
            <a:ext cx="5934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>
                <a:latin typeface="Helvetica" panose="020B0604020202020204" pitchFamily="34" charset="0"/>
                <a:cs typeface="Helvetica" panose="020B0604020202020204" pitchFamily="34" charset="0"/>
              </a:rPr>
              <a:t>Home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2A3A6AD7-30E0-3D61-8CC1-A4A05427FC7A}"/>
              </a:ext>
            </a:extLst>
          </p:cNvPr>
          <p:cNvSpPr txBox="1"/>
          <p:nvPr/>
        </p:nvSpPr>
        <p:spPr>
          <a:xfrm>
            <a:off x="2326130" y="118282"/>
            <a:ext cx="6703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>
                <a:latin typeface="Helvetica" panose="020B0604020202020204" pitchFamily="34" charset="0"/>
                <a:cs typeface="Helvetica" panose="020B0604020202020204" pitchFamily="34" charset="0"/>
              </a:rPr>
              <a:t>Projeto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FBBB0FAB-7801-5630-154B-5142592DD11E}"/>
              </a:ext>
            </a:extLst>
          </p:cNvPr>
          <p:cNvSpPr txBox="1"/>
          <p:nvPr/>
        </p:nvSpPr>
        <p:spPr>
          <a:xfrm>
            <a:off x="3375692" y="116690"/>
            <a:ext cx="10358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>
                <a:latin typeface="Helvetica" panose="020B0604020202020204" pitchFamily="34" charset="0"/>
                <a:cs typeface="Helvetica" panose="020B0604020202020204" pitchFamily="34" charset="0"/>
              </a:rPr>
              <a:t>Cronograma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836B6B3D-C3BB-16B7-98C4-1C66DC813770}"/>
              </a:ext>
            </a:extLst>
          </p:cNvPr>
          <p:cNvSpPr txBox="1"/>
          <p:nvPr/>
        </p:nvSpPr>
        <p:spPr>
          <a:xfrm>
            <a:off x="4790739" y="116689"/>
            <a:ext cx="6607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>
                <a:latin typeface="Helvetica" panose="020B0604020202020204" pitchFamily="34" charset="0"/>
                <a:cs typeface="Helvetica" panose="020B0604020202020204" pitchFamily="34" charset="0"/>
              </a:rPr>
              <a:t>Equipe</a:t>
            </a:r>
          </a:p>
        </p:txBody>
      </p:sp>
      <p:pic>
        <p:nvPicPr>
          <p:cNvPr id="20" name="Imagem 19" descr="Forma&#10;&#10;Descrição gerada automaticamente com confiança baixa">
            <a:extLst>
              <a:ext uri="{FF2B5EF4-FFF2-40B4-BE49-F238E27FC236}">
                <a16:creationId xmlns:a16="http://schemas.microsoft.com/office/drawing/2014/main" id="{3F55B266-AB27-1AE1-C622-02F26AD20C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92699" y="116689"/>
            <a:ext cx="276999" cy="276999"/>
          </a:xfrm>
          <a:prstGeom prst="rect">
            <a:avLst/>
          </a:prstGeom>
        </p:spPr>
      </p:pic>
      <p:sp>
        <p:nvSpPr>
          <p:cNvPr id="21" name="Retângulo 20">
            <a:extLst>
              <a:ext uri="{FF2B5EF4-FFF2-40B4-BE49-F238E27FC236}">
                <a16:creationId xmlns:a16="http://schemas.microsoft.com/office/drawing/2014/main" id="{558B0632-017C-E9AA-5ED6-F91272FCFA95}"/>
              </a:ext>
            </a:extLst>
          </p:cNvPr>
          <p:cNvSpPr/>
          <p:nvPr/>
        </p:nvSpPr>
        <p:spPr>
          <a:xfrm>
            <a:off x="0" y="9173029"/>
            <a:ext cx="18288000" cy="111238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21950296-5979-5678-E338-66A96970310B}"/>
              </a:ext>
            </a:extLst>
          </p:cNvPr>
          <p:cNvSpPr txBox="1"/>
          <p:nvPr/>
        </p:nvSpPr>
        <p:spPr>
          <a:xfrm>
            <a:off x="282874" y="9326325"/>
            <a:ext cx="11208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Lorem</a:t>
            </a:r>
            <a:r>
              <a:rPr lang="pt-BR" sz="1200" b="1" dirty="0">
                <a:solidFill>
                  <a:schemeClr val="bg1"/>
                </a:solidFill>
                <a:latin typeface="Century Gothic" panose="020B0502020202020204" pitchFamily="34" charset="0"/>
              </a:rPr>
              <a:t> ipsum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94FFABA8-8F23-EC21-90CE-2CE1BD5F054C}"/>
              </a:ext>
            </a:extLst>
          </p:cNvPr>
          <p:cNvSpPr txBox="1"/>
          <p:nvPr/>
        </p:nvSpPr>
        <p:spPr>
          <a:xfrm>
            <a:off x="282874" y="9636094"/>
            <a:ext cx="36604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" b="0" i="0" dirty="0" err="1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Nulla</a:t>
            </a:r>
            <a:r>
              <a:rPr lang="pt-BR" sz="800" b="0" i="0" dirty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 in </a:t>
            </a:r>
            <a:r>
              <a:rPr lang="pt-BR" sz="800" b="0" i="0" dirty="0" err="1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dapibus</a:t>
            </a:r>
            <a:r>
              <a:rPr lang="pt-BR" sz="800" b="0" i="0" dirty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 nunc. Nunc </a:t>
            </a:r>
            <a:r>
              <a:rPr lang="pt-BR" sz="800" b="0" i="0" dirty="0" err="1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eget</a:t>
            </a:r>
            <a:r>
              <a:rPr lang="pt-BR" sz="800" b="0" i="0" dirty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 </a:t>
            </a:r>
            <a:r>
              <a:rPr lang="pt-BR" sz="800" b="0" i="0" dirty="0" err="1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nisl</a:t>
            </a:r>
            <a:r>
              <a:rPr lang="pt-BR" sz="800" b="0" i="0" dirty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 </a:t>
            </a:r>
            <a:r>
              <a:rPr lang="pt-BR" sz="800" b="0" i="0" dirty="0" err="1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vel</a:t>
            </a:r>
            <a:r>
              <a:rPr lang="pt-BR" sz="800" b="0" i="0" dirty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 </a:t>
            </a:r>
            <a:r>
              <a:rPr lang="pt-BR" sz="800" b="0" i="0" dirty="0" err="1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neque</a:t>
            </a:r>
            <a:r>
              <a:rPr lang="pt-BR" sz="800" b="0" i="0" dirty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 </a:t>
            </a:r>
            <a:r>
              <a:rPr lang="pt-BR" sz="800" b="0" i="0" dirty="0" err="1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rutrum</a:t>
            </a:r>
            <a:r>
              <a:rPr lang="pt-BR" sz="800" b="0" i="0" dirty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 </a:t>
            </a:r>
            <a:r>
              <a:rPr lang="pt-BR" sz="800" b="0" i="0" dirty="0" err="1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iaculis</a:t>
            </a:r>
            <a:r>
              <a:rPr lang="pt-BR" sz="800" b="0" i="0" dirty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. Nunc </a:t>
            </a:r>
            <a:r>
              <a:rPr lang="pt-BR" sz="800" b="0" i="0" dirty="0" err="1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facilisis</a:t>
            </a:r>
            <a:r>
              <a:rPr lang="pt-BR" sz="800" b="0" i="0" dirty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 </a:t>
            </a:r>
            <a:r>
              <a:rPr lang="pt-BR" sz="800" b="0" i="0" dirty="0" err="1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facilisis</a:t>
            </a:r>
            <a:r>
              <a:rPr lang="pt-BR" sz="800" b="0" i="0" dirty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 </a:t>
            </a:r>
            <a:r>
              <a:rPr lang="pt-BR" sz="800" b="0" i="0" dirty="0" err="1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iaculis</a:t>
            </a:r>
            <a:r>
              <a:rPr lang="pt-BR" sz="800" b="0" i="0" dirty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. </a:t>
            </a:r>
            <a:r>
              <a:rPr lang="pt-BR" sz="800" b="0" i="0" dirty="0" err="1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Class</a:t>
            </a:r>
            <a:r>
              <a:rPr lang="pt-BR" sz="800" b="0" i="0" dirty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 </a:t>
            </a:r>
            <a:r>
              <a:rPr lang="pt-BR" sz="800" b="0" i="0" dirty="0" err="1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aptent</a:t>
            </a:r>
            <a:r>
              <a:rPr lang="pt-BR" sz="800" b="0" i="0" dirty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 </a:t>
            </a:r>
            <a:r>
              <a:rPr lang="pt-BR" sz="800" b="0" i="0" dirty="0" err="1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taciti</a:t>
            </a:r>
            <a:r>
              <a:rPr lang="pt-BR" sz="800" b="0" i="0" dirty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 </a:t>
            </a:r>
            <a:r>
              <a:rPr lang="pt-BR" sz="800" b="0" i="0" dirty="0" err="1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sociosqu</a:t>
            </a:r>
            <a:r>
              <a:rPr lang="pt-BR" sz="800" b="0" i="0" dirty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 ad </a:t>
            </a:r>
            <a:r>
              <a:rPr lang="pt-BR" sz="800" b="0" i="0" dirty="0" err="1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litora</a:t>
            </a:r>
            <a:r>
              <a:rPr lang="pt-BR" sz="800" b="0" i="0" dirty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 </a:t>
            </a:r>
            <a:r>
              <a:rPr lang="pt-BR" sz="800" b="0" i="0" dirty="0" err="1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torquent</a:t>
            </a:r>
            <a:r>
              <a:rPr lang="pt-BR" sz="800" b="0" i="0" dirty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 per </a:t>
            </a:r>
            <a:r>
              <a:rPr lang="pt-BR" sz="800" b="0" i="0" dirty="0" err="1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conubia</a:t>
            </a:r>
            <a:r>
              <a:rPr lang="pt-BR" sz="800" b="0" i="0" dirty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 </a:t>
            </a:r>
            <a:r>
              <a:rPr lang="pt-BR" sz="800" b="0" i="0" dirty="0" err="1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nostra</a:t>
            </a:r>
            <a:r>
              <a:rPr lang="pt-BR" sz="800" b="0" i="0" dirty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, per </a:t>
            </a:r>
            <a:r>
              <a:rPr lang="pt-BR" sz="800" b="0" i="0" dirty="0" err="1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inceptos</a:t>
            </a:r>
            <a:r>
              <a:rPr lang="pt-BR" sz="800" b="0" i="0" dirty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 </a:t>
            </a:r>
            <a:r>
              <a:rPr lang="pt-BR" sz="800" b="0" i="0" dirty="0" err="1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himenaeos</a:t>
            </a:r>
            <a:r>
              <a:rPr lang="pt-BR" sz="800" b="0" i="0" dirty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.</a:t>
            </a:r>
            <a:endParaRPr lang="pt-BR" sz="8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91A1836E-013F-AAC6-3DAA-9C56BC364624}"/>
              </a:ext>
            </a:extLst>
          </p:cNvPr>
          <p:cNvSpPr txBox="1"/>
          <p:nvPr/>
        </p:nvSpPr>
        <p:spPr>
          <a:xfrm>
            <a:off x="5830684" y="125799"/>
            <a:ext cx="10967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>
                <a:latin typeface="Helvetica" panose="020B0604020202020204" pitchFamily="34" charset="0"/>
                <a:cs typeface="Helvetica" panose="020B0604020202020204" pitchFamily="34" charset="0"/>
              </a:rPr>
              <a:t>Fale conosco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FD52CE93-6208-425B-C0C8-951E28923034}"/>
              </a:ext>
            </a:extLst>
          </p:cNvPr>
          <p:cNvSpPr txBox="1"/>
          <p:nvPr/>
        </p:nvSpPr>
        <p:spPr>
          <a:xfrm>
            <a:off x="5921558" y="9323476"/>
            <a:ext cx="6110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Home</a:t>
            </a: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BA91F27F-C481-0054-1009-0BCDDDA7BCA6}"/>
              </a:ext>
            </a:extLst>
          </p:cNvPr>
          <p:cNvSpPr txBox="1"/>
          <p:nvPr/>
        </p:nvSpPr>
        <p:spPr>
          <a:xfrm>
            <a:off x="7111910" y="9323475"/>
            <a:ext cx="7152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Projeto</a:t>
            </a: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FFBD7838-84A3-4494-CCA8-8ACE61397718}"/>
              </a:ext>
            </a:extLst>
          </p:cNvPr>
          <p:cNvSpPr txBox="1"/>
          <p:nvPr/>
        </p:nvSpPr>
        <p:spPr>
          <a:xfrm>
            <a:off x="8379206" y="9321883"/>
            <a:ext cx="10983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Cronograma</a:t>
            </a: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2636A7A6-6ADC-62F8-E0BD-7E0CF89B557A}"/>
              </a:ext>
            </a:extLst>
          </p:cNvPr>
          <p:cNvSpPr txBox="1"/>
          <p:nvPr/>
        </p:nvSpPr>
        <p:spPr>
          <a:xfrm>
            <a:off x="10011987" y="9321882"/>
            <a:ext cx="6992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Equipe</a:t>
            </a: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75E06BF1-004E-B0D1-C0EB-09E33F39C633}"/>
              </a:ext>
            </a:extLst>
          </p:cNvPr>
          <p:cNvSpPr txBox="1"/>
          <p:nvPr/>
        </p:nvSpPr>
        <p:spPr>
          <a:xfrm>
            <a:off x="11269667" y="9330992"/>
            <a:ext cx="5795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F.A.Q</a:t>
            </a: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7E646AF2-DFA3-FADB-19E7-D46D85F6BE52}"/>
              </a:ext>
            </a:extLst>
          </p:cNvPr>
          <p:cNvSpPr txBox="1"/>
          <p:nvPr/>
        </p:nvSpPr>
        <p:spPr>
          <a:xfrm>
            <a:off x="11269667" y="9636622"/>
            <a:ext cx="10038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>
                <a:solidFill>
                  <a:schemeClr val="bg1"/>
                </a:solidFill>
                <a:latin typeface="Century Gothic" panose="020B0502020202020204" pitchFamily="34" charset="0"/>
              </a:rPr>
              <a:t>• Como acessar</a:t>
            </a:r>
          </a:p>
          <a:p>
            <a:r>
              <a:rPr lang="pt-BR" sz="800" dirty="0">
                <a:solidFill>
                  <a:schemeClr val="bg1"/>
                </a:solidFill>
                <a:latin typeface="Century Gothic" panose="020B0502020202020204" pitchFamily="34" charset="0"/>
              </a:rPr>
              <a:t>• </a:t>
            </a:r>
            <a:r>
              <a:rPr lang="pt-BR" sz="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Lorem</a:t>
            </a:r>
            <a:r>
              <a:rPr lang="pt-BR" sz="800" dirty="0">
                <a:solidFill>
                  <a:schemeClr val="bg1"/>
                </a:solidFill>
                <a:latin typeface="Century Gothic" panose="020B0502020202020204" pitchFamily="34" charset="0"/>
              </a:rPr>
              <a:t> Ipsum</a:t>
            </a:r>
          </a:p>
          <a:p>
            <a:r>
              <a:rPr lang="pt-BR" sz="800" dirty="0">
                <a:solidFill>
                  <a:schemeClr val="bg1"/>
                </a:solidFill>
                <a:latin typeface="Century Gothic" panose="020B0502020202020204" pitchFamily="34" charset="0"/>
              </a:rPr>
              <a:t>• </a:t>
            </a:r>
            <a:r>
              <a:rPr lang="pt-BR" sz="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Lorem</a:t>
            </a:r>
            <a:r>
              <a:rPr lang="pt-BR" sz="800" dirty="0">
                <a:solidFill>
                  <a:schemeClr val="bg1"/>
                </a:solidFill>
                <a:latin typeface="Century Gothic" panose="020B0502020202020204" pitchFamily="34" charset="0"/>
              </a:rPr>
              <a:t> Ipsum</a:t>
            </a: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7397894D-73E3-2781-492D-EAA278AE0A85}"/>
              </a:ext>
            </a:extLst>
          </p:cNvPr>
          <p:cNvSpPr txBox="1"/>
          <p:nvPr/>
        </p:nvSpPr>
        <p:spPr>
          <a:xfrm>
            <a:off x="10011987" y="9636093"/>
            <a:ext cx="10134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>
                <a:solidFill>
                  <a:schemeClr val="bg1"/>
                </a:solidFill>
                <a:latin typeface="Century Gothic" panose="020B0502020202020204" pitchFamily="34" charset="0"/>
              </a:rPr>
              <a:t>• A equipe</a:t>
            </a:r>
          </a:p>
          <a:p>
            <a:r>
              <a:rPr lang="pt-BR" sz="800" dirty="0">
                <a:solidFill>
                  <a:schemeClr val="bg1"/>
                </a:solidFill>
                <a:latin typeface="Century Gothic" panose="020B0502020202020204" pitchFamily="34" charset="0"/>
              </a:rPr>
              <a:t>• Perfil individual</a:t>
            </a:r>
          </a:p>
        </p:txBody>
      </p: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8D18BB59-519C-084B-CC09-6AFE5EE284B0}"/>
              </a:ext>
            </a:extLst>
          </p:cNvPr>
          <p:cNvSpPr txBox="1"/>
          <p:nvPr/>
        </p:nvSpPr>
        <p:spPr>
          <a:xfrm>
            <a:off x="8379206" y="9636093"/>
            <a:ext cx="8402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>
                <a:solidFill>
                  <a:schemeClr val="bg1"/>
                </a:solidFill>
                <a:latin typeface="Century Gothic" panose="020B0502020202020204" pitchFamily="34" charset="0"/>
              </a:rPr>
              <a:t>• Calendário</a:t>
            </a:r>
          </a:p>
          <a:p>
            <a:r>
              <a:rPr lang="pt-BR" sz="800" dirty="0">
                <a:solidFill>
                  <a:schemeClr val="bg1"/>
                </a:solidFill>
                <a:latin typeface="Century Gothic" panose="020B0502020202020204" pitchFamily="34" charset="0"/>
              </a:rPr>
              <a:t>• </a:t>
            </a:r>
            <a:r>
              <a:rPr lang="pt-BR" sz="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Trello</a:t>
            </a:r>
            <a:endParaRPr lang="pt-BR" sz="800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r>
              <a:rPr lang="pt-BR" sz="800" dirty="0">
                <a:solidFill>
                  <a:schemeClr val="bg1"/>
                </a:solidFill>
                <a:latin typeface="Century Gothic" panose="020B0502020202020204" pitchFamily="34" charset="0"/>
              </a:rPr>
              <a:t>• Entregas</a:t>
            </a:r>
          </a:p>
        </p:txBody>
      </p: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624B153D-DF6A-6139-046B-2F282A196821}"/>
              </a:ext>
            </a:extLst>
          </p:cNvPr>
          <p:cNvSpPr txBox="1"/>
          <p:nvPr/>
        </p:nvSpPr>
        <p:spPr>
          <a:xfrm>
            <a:off x="7111910" y="9637638"/>
            <a:ext cx="11592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>
                <a:solidFill>
                  <a:schemeClr val="bg1"/>
                </a:solidFill>
                <a:latin typeface="Century Gothic" panose="020B0502020202020204" pitchFamily="34" charset="0"/>
              </a:rPr>
              <a:t>• Sobre o case</a:t>
            </a:r>
          </a:p>
          <a:p>
            <a:r>
              <a:rPr lang="pt-BR" sz="800" dirty="0">
                <a:solidFill>
                  <a:schemeClr val="bg1"/>
                </a:solidFill>
                <a:latin typeface="Century Gothic" panose="020B0502020202020204" pitchFamily="34" charset="0"/>
              </a:rPr>
              <a:t>• Documentações</a:t>
            </a:r>
          </a:p>
          <a:p>
            <a:r>
              <a:rPr lang="pt-BR" sz="800" dirty="0">
                <a:solidFill>
                  <a:schemeClr val="bg1"/>
                </a:solidFill>
                <a:latin typeface="Century Gothic" panose="020B0502020202020204" pitchFamily="34" charset="0"/>
              </a:rPr>
              <a:t>• Solução</a:t>
            </a:r>
          </a:p>
        </p:txBody>
      </p:sp>
      <p:sp>
        <p:nvSpPr>
          <p:cNvPr id="54" name="Retângulo: Cantos Arredondados 53">
            <a:extLst>
              <a:ext uri="{FF2B5EF4-FFF2-40B4-BE49-F238E27FC236}">
                <a16:creationId xmlns:a16="http://schemas.microsoft.com/office/drawing/2014/main" id="{D62245C9-AC5A-4D85-5917-3A6AA8C22447}"/>
              </a:ext>
            </a:extLst>
          </p:cNvPr>
          <p:cNvSpPr/>
          <p:nvPr/>
        </p:nvSpPr>
        <p:spPr>
          <a:xfrm>
            <a:off x="5921558" y="356123"/>
            <a:ext cx="461837" cy="52528"/>
          </a:xfrm>
          <a:prstGeom prst="roundRect">
            <a:avLst>
              <a:gd name="adj" fmla="val 50000"/>
            </a:avLst>
          </a:prstGeom>
          <a:solidFill>
            <a:srgbClr val="74C3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2" name="CaixaDeTexto 81">
            <a:extLst>
              <a:ext uri="{FF2B5EF4-FFF2-40B4-BE49-F238E27FC236}">
                <a16:creationId xmlns:a16="http://schemas.microsoft.com/office/drawing/2014/main" id="{7B1D7D1B-26A3-EEDA-8CC1-78C318676318}"/>
              </a:ext>
            </a:extLst>
          </p:cNvPr>
          <p:cNvSpPr txBox="1"/>
          <p:nvPr/>
        </p:nvSpPr>
        <p:spPr>
          <a:xfrm>
            <a:off x="645858" y="1494537"/>
            <a:ext cx="75566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entury Gothic" panose="020B0502020202020204" pitchFamily="34" charset="0"/>
              </a:rPr>
              <a:t>Dúvidas, sugestões e críticas são sempre bem vindas, caso queira entrar em contato, envie uma mensagem através do formulário abaixo.</a:t>
            </a:r>
          </a:p>
        </p:txBody>
      </p:sp>
      <p:sp>
        <p:nvSpPr>
          <p:cNvPr id="83" name="CaixaDeTexto 82">
            <a:extLst>
              <a:ext uri="{FF2B5EF4-FFF2-40B4-BE49-F238E27FC236}">
                <a16:creationId xmlns:a16="http://schemas.microsoft.com/office/drawing/2014/main" id="{8C326A69-363A-8576-1892-AB8003D295B8}"/>
              </a:ext>
            </a:extLst>
          </p:cNvPr>
          <p:cNvSpPr txBox="1"/>
          <p:nvPr/>
        </p:nvSpPr>
        <p:spPr>
          <a:xfrm>
            <a:off x="645858" y="1027134"/>
            <a:ext cx="60945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i="0" dirty="0">
                <a:solidFill>
                  <a:srgbClr val="00B0F0"/>
                </a:solidFill>
                <a:effectLst/>
                <a:latin typeface="Century Gothic" panose="020B0502020202020204" pitchFamily="34" charset="0"/>
              </a:rPr>
              <a:t>Fale conosco</a:t>
            </a:r>
          </a:p>
        </p:txBody>
      </p:sp>
      <p:cxnSp>
        <p:nvCxnSpPr>
          <p:cNvPr id="87" name="Conector reto 86">
            <a:extLst>
              <a:ext uri="{FF2B5EF4-FFF2-40B4-BE49-F238E27FC236}">
                <a16:creationId xmlns:a16="http://schemas.microsoft.com/office/drawing/2014/main" id="{2647BCA7-B23E-F015-EB2A-BFADEF95E344}"/>
              </a:ext>
            </a:extLst>
          </p:cNvPr>
          <p:cNvCxnSpPr>
            <a:cxnSpLocks/>
          </p:cNvCxnSpPr>
          <p:nvPr/>
        </p:nvCxnSpPr>
        <p:spPr>
          <a:xfrm flipH="1">
            <a:off x="733871" y="1459966"/>
            <a:ext cx="7679618" cy="0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2811B2A9-98EB-2381-0B93-186EED6FC67E}"/>
              </a:ext>
            </a:extLst>
          </p:cNvPr>
          <p:cNvSpPr/>
          <p:nvPr/>
        </p:nvSpPr>
        <p:spPr>
          <a:xfrm>
            <a:off x="3720230" y="3150757"/>
            <a:ext cx="10847540" cy="4818473"/>
          </a:xfrm>
          <a:prstGeom prst="roundRect">
            <a:avLst>
              <a:gd name="adj" fmla="val 3354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sz="1600" dirty="0">
                <a:latin typeface="Century Gothic" panose="020B0502020202020204" pitchFamily="34" charset="0"/>
              </a:rPr>
              <a:t>Entre em contato</a:t>
            </a: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5DEF7F5C-DD20-31E9-4794-6856F8635476}"/>
              </a:ext>
            </a:extLst>
          </p:cNvPr>
          <p:cNvSpPr/>
          <p:nvPr/>
        </p:nvSpPr>
        <p:spPr>
          <a:xfrm>
            <a:off x="4442055" y="3775466"/>
            <a:ext cx="4701945" cy="334291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400" dirty="0">
                <a:solidFill>
                  <a:schemeClr val="bg1">
                    <a:lumMod val="75000"/>
                  </a:schemeClr>
                </a:solidFill>
                <a:latin typeface="Century Gothic" panose="020B0502020202020204" pitchFamily="34" charset="0"/>
              </a:rPr>
              <a:t>Nome</a:t>
            </a: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DD83869E-E3F1-9922-77A9-F66FAC3B044E}"/>
              </a:ext>
            </a:extLst>
          </p:cNvPr>
          <p:cNvSpPr/>
          <p:nvPr/>
        </p:nvSpPr>
        <p:spPr>
          <a:xfrm>
            <a:off x="4442055" y="4201610"/>
            <a:ext cx="4701945" cy="334291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400" dirty="0">
                <a:solidFill>
                  <a:schemeClr val="bg1">
                    <a:lumMod val="75000"/>
                  </a:schemeClr>
                </a:solidFill>
                <a:latin typeface="Century Gothic" panose="020B0502020202020204" pitchFamily="34" charset="0"/>
              </a:rPr>
              <a:t>E-mail</a:t>
            </a:r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3E47A486-4909-79E0-F7F8-E39EA12B6DA4}"/>
              </a:ext>
            </a:extLst>
          </p:cNvPr>
          <p:cNvSpPr/>
          <p:nvPr/>
        </p:nvSpPr>
        <p:spPr>
          <a:xfrm>
            <a:off x="4391255" y="7338716"/>
            <a:ext cx="9530541" cy="334291"/>
          </a:xfrm>
          <a:prstGeom prst="roundRect">
            <a:avLst/>
          </a:prstGeom>
          <a:solidFill>
            <a:srgbClr val="00B0F0"/>
          </a:solidFill>
          <a:ln>
            <a:solidFill>
              <a:srgbClr val="0070C0"/>
            </a:solidFill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dirty="0">
                <a:latin typeface="Century Gothic" panose="020B0502020202020204" pitchFamily="34" charset="0"/>
              </a:rPr>
              <a:t>Enviar</a:t>
            </a:r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DE96842C-1F0F-2EC7-BE9B-3B34579F2E23}"/>
              </a:ext>
            </a:extLst>
          </p:cNvPr>
          <p:cNvSpPr/>
          <p:nvPr/>
        </p:nvSpPr>
        <p:spPr>
          <a:xfrm>
            <a:off x="4424183" y="4803509"/>
            <a:ext cx="4719818" cy="334291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400" dirty="0">
                <a:solidFill>
                  <a:schemeClr val="bg1">
                    <a:lumMod val="75000"/>
                  </a:schemeClr>
                </a:solidFill>
                <a:latin typeface="Century Gothic" panose="020B0502020202020204" pitchFamily="34" charset="0"/>
              </a:rPr>
              <a:t>Tipo de contato</a:t>
            </a:r>
          </a:p>
        </p:txBody>
      </p:sp>
      <p:pic>
        <p:nvPicPr>
          <p:cNvPr id="25" name="Gráfico 24" descr="Reproduzir com preenchimento sólido">
            <a:extLst>
              <a:ext uri="{FF2B5EF4-FFF2-40B4-BE49-F238E27FC236}">
                <a16:creationId xmlns:a16="http://schemas.microsoft.com/office/drawing/2014/main" id="{93173FE5-31DD-3DBE-C474-0A2D69A9EE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400000">
            <a:off x="8802931" y="4857890"/>
            <a:ext cx="250927" cy="250927"/>
          </a:xfrm>
          <a:prstGeom prst="rect">
            <a:avLst/>
          </a:prstGeom>
        </p:spPr>
      </p:pic>
      <p:pic>
        <p:nvPicPr>
          <p:cNvPr id="27" name="Gráfico 26" descr="Imagem com preenchimento sólido">
            <a:extLst>
              <a:ext uri="{FF2B5EF4-FFF2-40B4-BE49-F238E27FC236}">
                <a16:creationId xmlns:a16="http://schemas.microsoft.com/office/drawing/2014/main" id="{BB8A6469-131F-886F-F375-CD5BDDAA780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530695" y="5371572"/>
            <a:ext cx="468252" cy="468252"/>
          </a:xfrm>
          <a:prstGeom prst="rect">
            <a:avLst/>
          </a:prstGeom>
        </p:spPr>
      </p:pic>
      <p:sp>
        <p:nvSpPr>
          <p:cNvPr id="33" name="Retângulo: Cantos Arredondados 32">
            <a:extLst>
              <a:ext uri="{FF2B5EF4-FFF2-40B4-BE49-F238E27FC236}">
                <a16:creationId xmlns:a16="http://schemas.microsoft.com/office/drawing/2014/main" id="{F928754D-9458-89D3-41A5-B1C66B9C9A06}"/>
              </a:ext>
            </a:extLst>
          </p:cNvPr>
          <p:cNvSpPr/>
          <p:nvPr/>
        </p:nvSpPr>
        <p:spPr>
          <a:xfrm>
            <a:off x="4411553" y="5441108"/>
            <a:ext cx="2090568" cy="334291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400" dirty="0">
                <a:solidFill>
                  <a:schemeClr val="bg1">
                    <a:lumMod val="75000"/>
                  </a:schemeClr>
                </a:solidFill>
                <a:latin typeface="Century Gothic" panose="020B0502020202020204" pitchFamily="34" charset="0"/>
              </a:rPr>
              <a:t>Anexar um arquivo</a:t>
            </a:r>
          </a:p>
        </p:txBody>
      </p:sp>
      <p:sp>
        <p:nvSpPr>
          <p:cNvPr id="34" name="Retângulo: Cantos Arredondados 33">
            <a:extLst>
              <a:ext uri="{FF2B5EF4-FFF2-40B4-BE49-F238E27FC236}">
                <a16:creationId xmlns:a16="http://schemas.microsoft.com/office/drawing/2014/main" id="{84D426C2-2158-0B5F-F76B-FC28B9AC9D52}"/>
              </a:ext>
            </a:extLst>
          </p:cNvPr>
          <p:cNvSpPr/>
          <p:nvPr/>
        </p:nvSpPr>
        <p:spPr>
          <a:xfrm>
            <a:off x="9411725" y="3775466"/>
            <a:ext cx="4497371" cy="3376125"/>
          </a:xfrm>
          <a:prstGeom prst="roundRect">
            <a:avLst>
              <a:gd name="adj" fmla="val 4946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pt-BR" sz="1400" dirty="0">
                <a:solidFill>
                  <a:schemeClr val="bg1">
                    <a:lumMod val="75000"/>
                  </a:schemeClr>
                </a:solidFill>
                <a:latin typeface="Century Gothic" panose="020B0502020202020204" pitchFamily="34" charset="0"/>
              </a:rPr>
              <a:t>Mensagem</a:t>
            </a:r>
          </a:p>
        </p:txBody>
      </p:sp>
      <p:grpSp>
        <p:nvGrpSpPr>
          <p:cNvPr id="42" name="Agrupar 41">
            <a:extLst>
              <a:ext uri="{FF2B5EF4-FFF2-40B4-BE49-F238E27FC236}">
                <a16:creationId xmlns:a16="http://schemas.microsoft.com/office/drawing/2014/main" id="{911D1E58-31EF-4FC3-74FB-3743AD9847A0}"/>
              </a:ext>
            </a:extLst>
          </p:cNvPr>
          <p:cNvGrpSpPr/>
          <p:nvPr/>
        </p:nvGrpSpPr>
        <p:grpSpPr>
          <a:xfrm>
            <a:off x="17219350" y="8622929"/>
            <a:ext cx="711848" cy="406388"/>
            <a:chOff x="16268700" y="3942611"/>
            <a:chExt cx="711848" cy="406388"/>
          </a:xfrm>
        </p:grpSpPr>
        <p:sp>
          <p:nvSpPr>
            <p:cNvPr id="41" name="Retângulo: Cantos Arredondados 40">
              <a:extLst>
                <a:ext uri="{FF2B5EF4-FFF2-40B4-BE49-F238E27FC236}">
                  <a16:creationId xmlns:a16="http://schemas.microsoft.com/office/drawing/2014/main" id="{BE2F588A-50A0-60CA-6ECC-EFD04E804143}"/>
                </a:ext>
              </a:extLst>
            </p:cNvPr>
            <p:cNvSpPr/>
            <p:nvPr/>
          </p:nvSpPr>
          <p:spPr>
            <a:xfrm>
              <a:off x="16268700" y="3942611"/>
              <a:ext cx="711848" cy="406388"/>
            </a:xfrm>
            <a:prstGeom prst="roundRect">
              <a:avLst/>
            </a:prstGeom>
            <a:solidFill>
              <a:srgbClr val="00B0F0"/>
            </a:solidFill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0" name="Gráfico 39" descr="Ciclismo com preenchimento sólido">
              <a:extLst>
                <a:ext uri="{FF2B5EF4-FFF2-40B4-BE49-F238E27FC236}">
                  <a16:creationId xmlns:a16="http://schemas.microsoft.com/office/drawing/2014/main" id="{C5DD9005-1B8D-3B5E-F280-9C3584D9585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6421430" y="3942611"/>
              <a:ext cx="406388" cy="4063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73819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A2DCAF20-D06E-863F-1A69-E14B88CAB893}"/>
              </a:ext>
            </a:extLst>
          </p:cNvPr>
          <p:cNvSpPr txBox="1"/>
          <p:nvPr/>
        </p:nvSpPr>
        <p:spPr>
          <a:xfrm>
            <a:off x="3083895" y="3434546"/>
            <a:ext cx="1212021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rgbClr val="C00000"/>
                </a:solidFill>
                <a:latin typeface="Century Gothic" panose="020B0502020202020204" pitchFamily="34" charset="0"/>
              </a:rPr>
              <a:t>As informações descritas neste documento são meramente ilustrativas com finalidade de manter a diagramação do projeto.</a:t>
            </a:r>
          </a:p>
          <a:p>
            <a:pPr algn="ctr"/>
            <a:endParaRPr lang="pt-BR" sz="2400" dirty="0">
              <a:solidFill>
                <a:srgbClr val="C00000"/>
              </a:solidFill>
              <a:latin typeface="Century Gothic" panose="020B0502020202020204" pitchFamily="34" charset="0"/>
            </a:endParaRPr>
          </a:p>
          <a:p>
            <a:pPr algn="ctr"/>
            <a:r>
              <a:rPr lang="pt-BR" sz="2400" dirty="0">
                <a:solidFill>
                  <a:srgbClr val="C00000"/>
                </a:solidFill>
                <a:latin typeface="Century Gothic" panose="020B0502020202020204" pitchFamily="34" charset="0"/>
              </a:rPr>
              <a:t>As informações do projeto Seguro Bike da Porto, serão inseridas corretamente na semana entre 20/03/2023 e 25/03/2023.</a:t>
            </a:r>
          </a:p>
          <a:p>
            <a:pPr algn="ctr"/>
            <a:endParaRPr lang="pt-BR" sz="2400" dirty="0">
              <a:solidFill>
                <a:srgbClr val="C00000"/>
              </a:solidFill>
              <a:latin typeface="Century Gothic" panose="020B0502020202020204" pitchFamily="34" charset="0"/>
            </a:endParaRPr>
          </a:p>
          <a:p>
            <a:pPr algn="ctr"/>
            <a:r>
              <a:rPr lang="pt-BR" sz="2400" dirty="0">
                <a:solidFill>
                  <a:srgbClr val="C00000"/>
                </a:solidFill>
                <a:latin typeface="Century Gothic" panose="020B0502020202020204" pitchFamily="34" charset="0"/>
              </a:rPr>
              <a:t>Estes exemplos estão aplicados neste documento com finalidade excepcional de iniciar a construção de um protótipo para orientar o desenvolvimento do projeto e para facilitar a construção da aplicação mobile.</a:t>
            </a:r>
          </a:p>
        </p:txBody>
      </p:sp>
    </p:spTree>
    <p:extLst>
      <p:ext uri="{BB962C8B-B14F-4D97-AF65-F5344CB8AC3E}">
        <p14:creationId xmlns:p14="http://schemas.microsoft.com/office/powerpoint/2010/main" val="36371762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Imagem 47" descr="Homem sentado em banco de praça&#10;&#10;Descrição gerada automaticamente">
            <a:extLst>
              <a:ext uri="{FF2B5EF4-FFF2-40B4-BE49-F238E27FC236}">
                <a16:creationId xmlns:a16="http://schemas.microsoft.com/office/drawing/2014/main" id="{9CBF1DB8-EF92-F7D1-6043-62D5FE5EBC6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67" b="12014"/>
          <a:stretch/>
        </p:blipFill>
        <p:spPr>
          <a:xfrm>
            <a:off x="1" y="-1"/>
            <a:ext cx="18288000" cy="10285414"/>
          </a:xfrm>
          <a:prstGeom prst="rect">
            <a:avLst/>
          </a:prstGeom>
        </p:spPr>
      </p:pic>
      <p:sp>
        <p:nvSpPr>
          <p:cNvPr id="53" name="Retângulo 52">
            <a:extLst>
              <a:ext uri="{FF2B5EF4-FFF2-40B4-BE49-F238E27FC236}">
                <a16:creationId xmlns:a16="http://schemas.microsoft.com/office/drawing/2014/main" id="{62853E4A-D7C0-2936-EC39-176E0671D8D6}"/>
              </a:ext>
            </a:extLst>
          </p:cNvPr>
          <p:cNvSpPr/>
          <p:nvPr/>
        </p:nvSpPr>
        <p:spPr>
          <a:xfrm>
            <a:off x="-2650745" y="6040340"/>
            <a:ext cx="31035763" cy="1207465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reflection blurRad="1270000" stA="0" dist="1270000" dir="5400000" sy="-100000" algn="bl" rotWithShape="0"/>
            <a:softEdge rad="1270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900">
              <a:solidFill>
                <a:schemeClr val="bg1"/>
              </a:solidFill>
            </a:endParaRPr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2C2458D1-202C-6E36-5094-FBD76E9AC47E}"/>
              </a:ext>
            </a:extLst>
          </p:cNvPr>
          <p:cNvGrpSpPr/>
          <p:nvPr/>
        </p:nvGrpSpPr>
        <p:grpSpPr>
          <a:xfrm>
            <a:off x="1411" y="0"/>
            <a:ext cx="18285178" cy="513567"/>
            <a:chOff x="1411" y="0"/>
            <a:chExt cx="18285178" cy="609506"/>
          </a:xfrm>
        </p:grpSpPr>
        <p:sp>
          <p:nvSpPr>
            <p:cNvPr id="4" name="Retângulo 3">
              <a:extLst>
                <a:ext uri="{FF2B5EF4-FFF2-40B4-BE49-F238E27FC236}">
                  <a16:creationId xmlns:a16="http://schemas.microsoft.com/office/drawing/2014/main" id="{39E567E7-5541-1B77-A1C1-4D2BC8EDC054}"/>
                </a:ext>
              </a:extLst>
            </p:cNvPr>
            <p:cNvSpPr/>
            <p:nvPr/>
          </p:nvSpPr>
          <p:spPr>
            <a:xfrm>
              <a:off x="1411" y="0"/>
              <a:ext cx="18285178" cy="6095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7199"/>
            </a:p>
          </p:txBody>
        </p:sp>
        <p:cxnSp>
          <p:nvCxnSpPr>
            <p:cNvPr id="6" name="Conector reto 5">
              <a:extLst>
                <a:ext uri="{FF2B5EF4-FFF2-40B4-BE49-F238E27FC236}">
                  <a16:creationId xmlns:a16="http://schemas.microsoft.com/office/drawing/2014/main" id="{76EFB1E2-281B-3CF4-4B19-C2821B40F30D}"/>
                </a:ext>
              </a:extLst>
            </p:cNvPr>
            <p:cNvCxnSpPr>
              <a:cxnSpLocks/>
            </p:cNvCxnSpPr>
            <p:nvPr/>
          </p:nvCxnSpPr>
          <p:spPr>
            <a:xfrm>
              <a:off x="1411" y="609506"/>
              <a:ext cx="18285178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Imagem 13">
            <a:extLst>
              <a:ext uri="{FF2B5EF4-FFF2-40B4-BE49-F238E27FC236}">
                <a16:creationId xmlns:a16="http://schemas.microsoft.com/office/drawing/2014/main" id="{B88D5160-35EC-938A-55C1-F505814E9C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65" y="117084"/>
            <a:ext cx="904762" cy="285714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AD3E2C44-F1EC-3687-85A5-48C2DA01548D}"/>
              </a:ext>
            </a:extLst>
          </p:cNvPr>
          <p:cNvSpPr txBox="1"/>
          <p:nvPr/>
        </p:nvSpPr>
        <p:spPr>
          <a:xfrm>
            <a:off x="1353512" y="118283"/>
            <a:ext cx="5934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>
                <a:latin typeface="Helvetica" panose="020B0604020202020204" pitchFamily="34" charset="0"/>
                <a:cs typeface="Helvetica" panose="020B0604020202020204" pitchFamily="34" charset="0"/>
              </a:rPr>
              <a:t>Home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2A3A6AD7-30E0-3D61-8CC1-A4A05427FC7A}"/>
              </a:ext>
            </a:extLst>
          </p:cNvPr>
          <p:cNvSpPr txBox="1"/>
          <p:nvPr/>
        </p:nvSpPr>
        <p:spPr>
          <a:xfrm>
            <a:off x="2326130" y="118282"/>
            <a:ext cx="6703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>
                <a:latin typeface="Helvetica" panose="020B0604020202020204" pitchFamily="34" charset="0"/>
                <a:cs typeface="Helvetica" panose="020B0604020202020204" pitchFamily="34" charset="0"/>
              </a:rPr>
              <a:t>Projeto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FBBB0FAB-7801-5630-154B-5142592DD11E}"/>
              </a:ext>
            </a:extLst>
          </p:cNvPr>
          <p:cNvSpPr txBox="1"/>
          <p:nvPr/>
        </p:nvSpPr>
        <p:spPr>
          <a:xfrm>
            <a:off x="3375692" y="116690"/>
            <a:ext cx="10358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>
                <a:latin typeface="Helvetica" panose="020B0604020202020204" pitchFamily="34" charset="0"/>
                <a:cs typeface="Helvetica" panose="020B0604020202020204" pitchFamily="34" charset="0"/>
              </a:rPr>
              <a:t>Cronograma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836B6B3D-C3BB-16B7-98C4-1C66DC813770}"/>
              </a:ext>
            </a:extLst>
          </p:cNvPr>
          <p:cNvSpPr txBox="1"/>
          <p:nvPr/>
        </p:nvSpPr>
        <p:spPr>
          <a:xfrm>
            <a:off x="4790739" y="116689"/>
            <a:ext cx="6607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>
                <a:latin typeface="Helvetica" panose="020B0604020202020204" pitchFamily="34" charset="0"/>
                <a:cs typeface="Helvetica" panose="020B0604020202020204" pitchFamily="34" charset="0"/>
              </a:rPr>
              <a:t>Equipe</a:t>
            </a:r>
          </a:p>
        </p:txBody>
      </p:sp>
      <p:pic>
        <p:nvPicPr>
          <p:cNvPr id="20" name="Imagem 19" descr="Forma&#10;&#10;Descrição gerada automaticamente com confiança baixa">
            <a:extLst>
              <a:ext uri="{FF2B5EF4-FFF2-40B4-BE49-F238E27FC236}">
                <a16:creationId xmlns:a16="http://schemas.microsoft.com/office/drawing/2014/main" id="{3F55B266-AB27-1AE1-C622-02F26AD20C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92699" y="116689"/>
            <a:ext cx="276999" cy="276999"/>
          </a:xfrm>
          <a:prstGeom prst="rect">
            <a:avLst/>
          </a:prstGeom>
        </p:spPr>
      </p:pic>
      <p:sp>
        <p:nvSpPr>
          <p:cNvPr id="21" name="Retângulo 20">
            <a:extLst>
              <a:ext uri="{FF2B5EF4-FFF2-40B4-BE49-F238E27FC236}">
                <a16:creationId xmlns:a16="http://schemas.microsoft.com/office/drawing/2014/main" id="{558B0632-017C-E9AA-5ED6-F91272FCFA95}"/>
              </a:ext>
            </a:extLst>
          </p:cNvPr>
          <p:cNvSpPr/>
          <p:nvPr/>
        </p:nvSpPr>
        <p:spPr>
          <a:xfrm>
            <a:off x="0" y="9173029"/>
            <a:ext cx="18288000" cy="111238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21950296-5979-5678-E338-66A96970310B}"/>
              </a:ext>
            </a:extLst>
          </p:cNvPr>
          <p:cNvSpPr txBox="1"/>
          <p:nvPr/>
        </p:nvSpPr>
        <p:spPr>
          <a:xfrm>
            <a:off x="282874" y="9326325"/>
            <a:ext cx="14830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b="1" dirty="0">
                <a:solidFill>
                  <a:schemeClr val="bg1"/>
                </a:solidFill>
                <a:latin typeface="Century Gothic" panose="020B0502020202020204" pitchFamily="34" charset="0"/>
              </a:rPr>
              <a:t>Seguro Porto Bike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94FFABA8-8F23-EC21-90CE-2CE1BD5F054C}"/>
              </a:ext>
            </a:extLst>
          </p:cNvPr>
          <p:cNvSpPr txBox="1"/>
          <p:nvPr/>
        </p:nvSpPr>
        <p:spPr>
          <a:xfrm>
            <a:off x="282874" y="9636094"/>
            <a:ext cx="43272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900" b="1" i="0" dirty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Com o Seguro Bike da Porto Seguro, é pedalar e relaxar</a:t>
            </a:r>
          </a:p>
          <a:p>
            <a:pPr algn="just"/>
            <a:r>
              <a:rPr lang="pt-BR" sz="900" dirty="0">
                <a:solidFill>
                  <a:schemeClr val="bg1"/>
                </a:solidFill>
                <a:latin typeface="Century Gothic" panose="020B0502020202020204" pitchFamily="34" charset="0"/>
              </a:rPr>
              <a:t>São garantias e serviços pensados para cada modelo e perfil de cliente, com contratação simples e rápida, sem burocracia.</a:t>
            </a:r>
          </a:p>
          <a:p>
            <a:pPr algn="just"/>
            <a:endParaRPr lang="pt-BR" sz="900" b="1" i="0" dirty="0">
              <a:solidFill>
                <a:schemeClr val="bg1"/>
              </a:solidFill>
              <a:effectLst/>
              <a:latin typeface="Century Gothic" panose="020B0502020202020204" pitchFamily="34" charset="0"/>
            </a:endParaRP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91A1836E-013F-AAC6-3DAA-9C56BC364624}"/>
              </a:ext>
            </a:extLst>
          </p:cNvPr>
          <p:cNvSpPr txBox="1"/>
          <p:nvPr/>
        </p:nvSpPr>
        <p:spPr>
          <a:xfrm>
            <a:off x="5830684" y="125799"/>
            <a:ext cx="10967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>
                <a:latin typeface="Helvetica" panose="020B0604020202020204" pitchFamily="34" charset="0"/>
                <a:cs typeface="Helvetica" panose="020B0604020202020204" pitchFamily="34" charset="0"/>
              </a:rPr>
              <a:t>Fale conosco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FD52CE93-6208-425B-C0C8-951E28923034}"/>
              </a:ext>
            </a:extLst>
          </p:cNvPr>
          <p:cNvSpPr txBox="1"/>
          <p:nvPr/>
        </p:nvSpPr>
        <p:spPr>
          <a:xfrm>
            <a:off x="5921558" y="9323476"/>
            <a:ext cx="6110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Home</a:t>
            </a: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BA91F27F-C481-0054-1009-0BCDDDA7BCA6}"/>
              </a:ext>
            </a:extLst>
          </p:cNvPr>
          <p:cNvSpPr txBox="1"/>
          <p:nvPr/>
        </p:nvSpPr>
        <p:spPr>
          <a:xfrm>
            <a:off x="7111910" y="9323475"/>
            <a:ext cx="7152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Projeto</a:t>
            </a: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FFBD7838-84A3-4494-CCA8-8ACE61397718}"/>
              </a:ext>
            </a:extLst>
          </p:cNvPr>
          <p:cNvSpPr txBox="1"/>
          <p:nvPr/>
        </p:nvSpPr>
        <p:spPr>
          <a:xfrm>
            <a:off x="8379206" y="9321883"/>
            <a:ext cx="10983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Cronograma</a:t>
            </a: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2636A7A6-6ADC-62F8-E0BD-7E0CF89B557A}"/>
              </a:ext>
            </a:extLst>
          </p:cNvPr>
          <p:cNvSpPr txBox="1"/>
          <p:nvPr/>
        </p:nvSpPr>
        <p:spPr>
          <a:xfrm>
            <a:off x="10011987" y="9321882"/>
            <a:ext cx="6992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Equipe</a:t>
            </a: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75E06BF1-004E-B0D1-C0EB-09E33F39C633}"/>
              </a:ext>
            </a:extLst>
          </p:cNvPr>
          <p:cNvSpPr txBox="1"/>
          <p:nvPr/>
        </p:nvSpPr>
        <p:spPr>
          <a:xfrm>
            <a:off x="11269667" y="9330992"/>
            <a:ext cx="5795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F.A.Q</a:t>
            </a: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7E646AF2-DFA3-FADB-19E7-D46D85F6BE52}"/>
              </a:ext>
            </a:extLst>
          </p:cNvPr>
          <p:cNvSpPr txBox="1"/>
          <p:nvPr/>
        </p:nvSpPr>
        <p:spPr>
          <a:xfrm>
            <a:off x="11269667" y="9636622"/>
            <a:ext cx="10038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>
                <a:solidFill>
                  <a:schemeClr val="bg1"/>
                </a:solidFill>
                <a:latin typeface="Century Gothic" panose="020B0502020202020204" pitchFamily="34" charset="0"/>
              </a:rPr>
              <a:t>• Como acessar</a:t>
            </a:r>
          </a:p>
          <a:p>
            <a:r>
              <a:rPr lang="pt-BR" sz="800" dirty="0">
                <a:solidFill>
                  <a:schemeClr val="bg1"/>
                </a:solidFill>
                <a:latin typeface="Century Gothic" panose="020B0502020202020204" pitchFamily="34" charset="0"/>
              </a:rPr>
              <a:t>• </a:t>
            </a:r>
            <a:r>
              <a:rPr lang="pt-BR" sz="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Lorem</a:t>
            </a:r>
            <a:r>
              <a:rPr lang="pt-BR" sz="800" dirty="0">
                <a:solidFill>
                  <a:schemeClr val="bg1"/>
                </a:solidFill>
                <a:latin typeface="Century Gothic" panose="020B0502020202020204" pitchFamily="34" charset="0"/>
              </a:rPr>
              <a:t> Ipsum</a:t>
            </a:r>
          </a:p>
          <a:p>
            <a:r>
              <a:rPr lang="pt-BR" sz="800" dirty="0">
                <a:solidFill>
                  <a:schemeClr val="bg1"/>
                </a:solidFill>
                <a:latin typeface="Century Gothic" panose="020B0502020202020204" pitchFamily="34" charset="0"/>
              </a:rPr>
              <a:t>• </a:t>
            </a:r>
            <a:r>
              <a:rPr lang="pt-BR" sz="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Lorem</a:t>
            </a:r>
            <a:r>
              <a:rPr lang="pt-BR" sz="800" dirty="0">
                <a:solidFill>
                  <a:schemeClr val="bg1"/>
                </a:solidFill>
                <a:latin typeface="Century Gothic" panose="020B0502020202020204" pitchFamily="34" charset="0"/>
              </a:rPr>
              <a:t> Ipsum</a:t>
            </a: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7397894D-73E3-2781-492D-EAA278AE0A85}"/>
              </a:ext>
            </a:extLst>
          </p:cNvPr>
          <p:cNvSpPr txBox="1"/>
          <p:nvPr/>
        </p:nvSpPr>
        <p:spPr>
          <a:xfrm>
            <a:off x="10011987" y="9636093"/>
            <a:ext cx="10134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>
                <a:solidFill>
                  <a:schemeClr val="bg1"/>
                </a:solidFill>
                <a:latin typeface="Century Gothic" panose="020B0502020202020204" pitchFamily="34" charset="0"/>
              </a:rPr>
              <a:t>• A equipe</a:t>
            </a:r>
          </a:p>
          <a:p>
            <a:r>
              <a:rPr lang="pt-BR" sz="800" dirty="0">
                <a:solidFill>
                  <a:schemeClr val="bg1"/>
                </a:solidFill>
                <a:latin typeface="Century Gothic" panose="020B0502020202020204" pitchFamily="34" charset="0"/>
              </a:rPr>
              <a:t>• Perfil individual</a:t>
            </a:r>
          </a:p>
        </p:txBody>
      </p: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8D18BB59-519C-084B-CC09-6AFE5EE284B0}"/>
              </a:ext>
            </a:extLst>
          </p:cNvPr>
          <p:cNvSpPr txBox="1"/>
          <p:nvPr/>
        </p:nvSpPr>
        <p:spPr>
          <a:xfrm>
            <a:off x="8379206" y="9636093"/>
            <a:ext cx="8402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>
                <a:solidFill>
                  <a:schemeClr val="bg1"/>
                </a:solidFill>
                <a:latin typeface="Century Gothic" panose="020B0502020202020204" pitchFamily="34" charset="0"/>
              </a:rPr>
              <a:t>• Calendário</a:t>
            </a:r>
          </a:p>
          <a:p>
            <a:r>
              <a:rPr lang="pt-BR" sz="800" dirty="0">
                <a:solidFill>
                  <a:schemeClr val="bg1"/>
                </a:solidFill>
                <a:latin typeface="Century Gothic" panose="020B0502020202020204" pitchFamily="34" charset="0"/>
              </a:rPr>
              <a:t>• </a:t>
            </a:r>
            <a:r>
              <a:rPr lang="pt-BR" sz="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Trello</a:t>
            </a:r>
            <a:endParaRPr lang="pt-BR" sz="800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r>
              <a:rPr lang="pt-BR" sz="800" dirty="0">
                <a:solidFill>
                  <a:schemeClr val="bg1"/>
                </a:solidFill>
                <a:latin typeface="Century Gothic" panose="020B0502020202020204" pitchFamily="34" charset="0"/>
              </a:rPr>
              <a:t>• Entregas</a:t>
            </a:r>
          </a:p>
        </p:txBody>
      </p: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624B153D-DF6A-6139-046B-2F282A196821}"/>
              </a:ext>
            </a:extLst>
          </p:cNvPr>
          <p:cNvSpPr txBox="1"/>
          <p:nvPr/>
        </p:nvSpPr>
        <p:spPr>
          <a:xfrm>
            <a:off x="7111910" y="9637638"/>
            <a:ext cx="11592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>
                <a:solidFill>
                  <a:schemeClr val="bg1"/>
                </a:solidFill>
                <a:latin typeface="Century Gothic" panose="020B0502020202020204" pitchFamily="34" charset="0"/>
              </a:rPr>
              <a:t>• Sobre o case</a:t>
            </a:r>
          </a:p>
          <a:p>
            <a:r>
              <a:rPr lang="pt-BR" sz="800" dirty="0">
                <a:solidFill>
                  <a:schemeClr val="bg1"/>
                </a:solidFill>
                <a:latin typeface="Century Gothic" panose="020B0502020202020204" pitchFamily="34" charset="0"/>
              </a:rPr>
              <a:t>• Documentações</a:t>
            </a:r>
          </a:p>
          <a:p>
            <a:r>
              <a:rPr lang="pt-BR" sz="800" dirty="0">
                <a:solidFill>
                  <a:schemeClr val="bg1"/>
                </a:solidFill>
                <a:latin typeface="Century Gothic" panose="020B0502020202020204" pitchFamily="34" charset="0"/>
              </a:rPr>
              <a:t>• Solução</a:t>
            </a:r>
          </a:p>
        </p:txBody>
      </p:sp>
      <p:grpSp>
        <p:nvGrpSpPr>
          <p:cNvPr id="50" name="Agrupar 49">
            <a:extLst>
              <a:ext uri="{FF2B5EF4-FFF2-40B4-BE49-F238E27FC236}">
                <a16:creationId xmlns:a16="http://schemas.microsoft.com/office/drawing/2014/main" id="{D170B6A3-B8A8-DA02-F715-1990A7087B1D}"/>
              </a:ext>
            </a:extLst>
          </p:cNvPr>
          <p:cNvGrpSpPr/>
          <p:nvPr/>
        </p:nvGrpSpPr>
        <p:grpSpPr>
          <a:xfrm>
            <a:off x="15751669" y="3998998"/>
            <a:ext cx="2179529" cy="2041342"/>
            <a:chOff x="15507222" y="5473676"/>
            <a:chExt cx="2179529" cy="2041342"/>
          </a:xfrm>
        </p:grpSpPr>
        <p:sp>
          <p:nvSpPr>
            <p:cNvPr id="49" name="Retângulo: Cantos Arredondados 48">
              <a:extLst>
                <a:ext uri="{FF2B5EF4-FFF2-40B4-BE49-F238E27FC236}">
                  <a16:creationId xmlns:a16="http://schemas.microsoft.com/office/drawing/2014/main" id="{2A40CB1B-A032-5C7C-11CF-658EF52E4172}"/>
                </a:ext>
              </a:extLst>
            </p:cNvPr>
            <p:cNvSpPr/>
            <p:nvPr/>
          </p:nvSpPr>
          <p:spPr>
            <a:xfrm>
              <a:off x="15507222" y="5473676"/>
              <a:ext cx="2179529" cy="2041342"/>
            </a:xfrm>
            <a:prstGeom prst="roundRect">
              <a:avLst>
                <a:gd name="adj" fmla="val 6517"/>
              </a:avLst>
            </a:prstGeom>
            <a:solidFill>
              <a:schemeClr val="accent5">
                <a:lumMod val="75000"/>
              </a:schemeClr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pt-BR" sz="1600" dirty="0">
                  <a:latin typeface="Century Gothic" panose="020B0502020202020204" pitchFamily="34" charset="0"/>
                </a:rPr>
                <a:t>Acesso</a:t>
              </a:r>
            </a:p>
          </p:txBody>
        </p:sp>
        <p:grpSp>
          <p:nvGrpSpPr>
            <p:cNvPr id="43" name="Agrupar 42">
              <a:extLst>
                <a:ext uri="{FF2B5EF4-FFF2-40B4-BE49-F238E27FC236}">
                  <a16:creationId xmlns:a16="http://schemas.microsoft.com/office/drawing/2014/main" id="{8B4A5BFA-9524-9176-84F3-DF65765EF138}"/>
                </a:ext>
              </a:extLst>
            </p:cNvPr>
            <p:cNvGrpSpPr/>
            <p:nvPr/>
          </p:nvGrpSpPr>
          <p:grpSpPr>
            <a:xfrm>
              <a:off x="15684031" y="5949863"/>
              <a:ext cx="1816274" cy="1289384"/>
              <a:chOff x="1003527" y="5949863"/>
              <a:chExt cx="1816274" cy="1289384"/>
            </a:xfrm>
          </p:grpSpPr>
          <p:sp>
            <p:nvSpPr>
              <p:cNvPr id="39" name="Retângulo: Cantos Arredondados 38">
                <a:extLst>
                  <a:ext uri="{FF2B5EF4-FFF2-40B4-BE49-F238E27FC236}">
                    <a16:creationId xmlns:a16="http://schemas.microsoft.com/office/drawing/2014/main" id="{8EF07D2D-087B-8E4F-C415-DBD44F72EBC7}"/>
                  </a:ext>
                </a:extLst>
              </p:cNvPr>
              <p:cNvSpPr/>
              <p:nvPr/>
            </p:nvSpPr>
            <p:spPr>
              <a:xfrm>
                <a:off x="1003527" y="5949863"/>
                <a:ext cx="1816274" cy="363254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pt-BR" sz="1400" dirty="0">
                    <a:solidFill>
                      <a:schemeClr val="bg1">
                        <a:lumMod val="75000"/>
                      </a:schemeClr>
                    </a:solidFill>
                    <a:latin typeface="Century Gothic" panose="020B0502020202020204" pitchFamily="34" charset="0"/>
                  </a:rPr>
                  <a:t>usuário</a:t>
                </a:r>
              </a:p>
            </p:txBody>
          </p:sp>
          <p:sp>
            <p:nvSpPr>
              <p:cNvPr id="40" name="Retângulo: Cantos Arredondados 39">
                <a:extLst>
                  <a:ext uri="{FF2B5EF4-FFF2-40B4-BE49-F238E27FC236}">
                    <a16:creationId xmlns:a16="http://schemas.microsoft.com/office/drawing/2014/main" id="{DDA7FDF8-80DA-3DB8-1A82-EF9C3B8E1B44}"/>
                  </a:ext>
                </a:extLst>
              </p:cNvPr>
              <p:cNvSpPr/>
              <p:nvPr/>
            </p:nvSpPr>
            <p:spPr>
              <a:xfrm>
                <a:off x="1003527" y="6412928"/>
                <a:ext cx="1816274" cy="363254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pt-BR" sz="1400" dirty="0">
                    <a:solidFill>
                      <a:schemeClr val="bg1">
                        <a:lumMod val="75000"/>
                      </a:schemeClr>
                    </a:solidFill>
                    <a:latin typeface="Century Gothic" panose="020B0502020202020204" pitchFamily="34" charset="0"/>
                  </a:rPr>
                  <a:t>senha</a:t>
                </a:r>
              </a:p>
            </p:txBody>
          </p:sp>
          <p:sp>
            <p:nvSpPr>
              <p:cNvPr id="41" name="Retângulo: Cantos Arredondados 40">
                <a:extLst>
                  <a:ext uri="{FF2B5EF4-FFF2-40B4-BE49-F238E27FC236}">
                    <a16:creationId xmlns:a16="http://schemas.microsoft.com/office/drawing/2014/main" id="{2EBDF34A-B9FC-E411-02D9-49DCEB03C0E8}"/>
                  </a:ext>
                </a:extLst>
              </p:cNvPr>
              <p:cNvSpPr/>
              <p:nvPr/>
            </p:nvSpPr>
            <p:spPr>
              <a:xfrm>
                <a:off x="1003527" y="6875993"/>
                <a:ext cx="1816274" cy="363254"/>
              </a:xfrm>
              <a:prstGeom prst="roundRect">
                <a:avLst/>
              </a:prstGeom>
              <a:solidFill>
                <a:srgbClr val="00B0F0"/>
              </a:solidFill>
              <a:ln>
                <a:solidFill>
                  <a:srgbClr val="0070C0"/>
                </a:solidFill>
              </a:ln>
              <a:effectLst>
                <a:outerShdw blurRad="76200" dir="13500000" sy="23000" kx="1200000" algn="b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1400" b="1" dirty="0">
                    <a:latin typeface="Century Gothic" panose="020B0502020202020204" pitchFamily="34" charset="0"/>
                  </a:rPr>
                  <a:t>Entrar</a:t>
                </a:r>
              </a:p>
            </p:txBody>
          </p:sp>
        </p:grpSp>
      </p:grpSp>
      <p:sp>
        <p:nvSpPr>
          <p:cNvPr id="51" name="Retângulo: Cantos Arredondados 50">
            <a:extLst>
              <a:ext uri="{FF2B5EF4-FFF2-40B4-BE49-F238E27FC236}">
                <a16:creationId xmlns:a16="http://schemas.microsoft.com/office/drawing/2014/main" id="{BFCE9634-789B-9CBD-B841-045845DB45C3}"/>
              </a:ext>
            </a:extLst>
          </p:cNvPr>
          <p:cNvSpPr/>
          <p:nvPr/>
        </p:nvSpPr>
        <p:spPr>
          <a:xfrm>
            <a:off x="731328" y="2457009"/>
            <a:ext cx="4894552" cy="4185088"/>
          </a:xfrm>
          <a:prstGeom prst="roundRect">
            <a:avLst>
              <a:gd name="adj" fmla="val 4137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74C3FC"/>
              </a:solidFill>
            </a:endParaRPr>
          </a:p>
        </p:txBody>
      </p:sp>
      <p:sp>
        <p:nvSpPr>
          <p:cNvPr id="42" name="Retângulo: Cantos Arredondados 41">
            <a:extLst>
              <a:ext uri="{FF2B5EF4-FFF2-40B4-BE49-F238E27FC236}">
                <a16:creationId xmlns:a16="http://schemas.microsoft.com/office/drawing/2014/main" id="{80CA9B4E-7193-DD0C-9BA8-BA326503A011}"/>
              </a:ext>
            </a:extLst>
          </p:cNvPr>
          <p:cNvSpPr/>
          <p:nvPr/>
        </p:nvSpPr>
        <p:spPr>
          <a:xfrm>
            <a:off x="875378" y="2582922"/>
            <a:ext cx="4606453" cy="788289"/>
          </a:xfrm>
          <a:prstGeom prst="roundRect">
            <a:avLst/>
          </a:prstGeom>
          <a:solidFill>
            <a:srgbClr val="00B0F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b="1" dirty="0">
                <a:latin typeface="Century Gothic" panose="020B0502020202020204" pitchFamily="34" charset="0"/>
              </a:rPr>
              <a:t>Projeto Porto Bike</a:t>
            </a:r>
          </a:p>
        </p:txBody>
      </p: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90C439F3-C90C-530F-D4EF-297E7C16A3CB}"/>
              </a:ext>
            </a:extLst>
          </p:cNvPr>
          <p:cNvSpPr txBox="1"/>
          <p:nvPr/>
        </p:nvSpPr>
        <p:spPr>
          <a:xfrm>
            <a:off x="875378" y="3545480"/>
            <a:ext cx="4606453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600" b="1" i="0" dirty="0">
                <a:solidFill>
                  <a:srgbClr val="00B0F0"/>
                </a:solidFill>
                <a:effectLst/>
                <a:latin typeface="Century Gothic" panose="020B0502020202020204" pitchFamily="34" charset="0"/>
              </a:rPr>
              <a:t>Seguro Porto Bike</a:t>
            </a:r>
          </a:p>
          <a:p>
            <a:pPr algn="just"/>
            <a:endParaRPr lang="pt-BR" sz="1600" b="1" i="0" dirty="0">
              <a:solidFill>
                <a:schemeClr val="bg1">
                  <a:lumMod val="65000"/>
                </a:schemeClr>
              </a:solidFill>
              <a:effectLst/>
              <a:latin typeface="Century Gothic" panose="020B0502020202020204" pitchFamily="34" charset="0"/>
            </a:endParaRPr>
          </a:p>
          <a:p>
            <a:pPr algn="just"/>
            <a:r>
              <a:rPr lang="pt-BR" sz="1600" b="1" i="0" dirty="0">
                <a:solidFill>
                  <a:schemeClr val="bg1">
                    <a:lumMod val="65000"/>
                  </a:schemeClr>
                </a:solidFill>
                <a:effectLst/>
                <a:latin typeface="Century Gothic" panose="020B0502020202020204" pitchFamily="34" charset="0"/>
              </a:rPr>
              <a:t>Com o Seguro Bike da Porto Seguro, é pedalar e relaxar</a:t>
            </a:r>
          </a:p>
          <a:p>
            <a:pPr algn="just"/>
            <a:endParaRPr lang="pt-BR" sz="1600" b="1" i="0" dirty="0">
              <a:solidFill>
                <a:schemeClr val="bg1">
                  <a:lumMod val="65000"/>
                </a:schemeClr>
              </a:solidFill>
              <a:effectLst/>
              <a:latin typeface="Century Gothic" panose="020B0502020202020204" pitchFamily="34" charset="0"/>
            </a:endParaRPr>
          </a:p>
          <a:p>
            <a:r>
              <a:rPr lang="pt-BR" sz="1400" i="0" dirty="0">
                <a:solidFill>
                  <a:schemeClr val="bg1">
                    <a:lumMod val="65000"/>
                  </a:schemeClr>
                </a:solidFill>
                <a:effectLst/>
                <a:latin typeface="Century Gothic" panose="020B0502020202020204" pitchFamily="34" charset="0"/>
              </a:rPr>
              <a:t>O seguro Bike é uma solução completa, que cuida não só da bicicleta e do ciclista, mas dos terceiros.</a:t>
            </a:r>
          </a:p>
          <a:p>
            <a:endParaRPr lang="pt-BR" sz="1400" dirty="0">
              <a:solidFill>
                <a:schemeClr val="bg1">
                  <a:lumMod val="65000"/>
                </a:schemeClr>
              </a:solidFill>
              <a:latin typeface="Century Gothic" panose="020B0502020202020204" pitchFamily="34" charset="0"/>
            </a:endParaRPr>
          </a:p>
          <a:p>
            <a:r>
              <a:rPr lang="pt-BR" sz="1400" dirty="0">
                <a:solidFill>
                  <a:schemeClr val="bg1">
                    <a:lumMod val="65000"/>
                  </a:schemeClr>
                </a:solidFill>
                <a:latin typeface="Century Gothic" panose="020B0502020202020204" pitchFamily="34" charset="0"/>
              </a:rPr>
              <a:t>São garantias e serviços pensados para cada modelo e perfil de cliente, com contratação simples e rápida, sem burocracia.</a:t>
            </a:r>
          </a:p>
        </p:txBody>
      </p:sp>
      <p:sp>
        <p:nvSpPr>
          <p:cNvPr id="52" name="CaixaDeTexto 51">
            <a:extLst>
              <a:ext uri="{FF2B5EF4-FFF2-40B4-BE49-F238E27FC236}">
                <a16:creationId xmlns:a16="http://schemas.microsoft.com/office/drawing/2014/main" id="{750E6152-7D9D-C3DE-4071-347191504946}"/>
              </a:ext>
            </a:extLst>
          </p:cNvPr>
          <p:cNvSpPr txBox="1"/>
          <p:nvPr/>
        </p:nvSpPr>
        <p:spPr>
          <a:xfrm>
            <a:off x="3893622" y="6166573"/>
            <a:ext cx="15484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1600" b="1" i="0" dirty="0">
                <a:solidFill>
                  <a:srgbClr val="00B0F0"/>
                </a:solidFill>
                <a:effectLst/>
                <a:latin typeface="Century Gothic" panose="020B0502020202020204" pitchFamily="34" charset="0"/>
              </a:rPr>
              <a:t>Saiba mais...</a:t>
            </a:r>
            <a:endParaRPr lang="pt-BR" sz="1600" b="1" dirty="0">
              <a:solidFill>
                <a:srgbClr val="00B0F0"/>
              </a:solidFill>
              <a:latin typeface="Century Gothic" panose="020B0502020202020204" pitchFamily="34" charset="0"/>
            </a:endParaRPr>
          </a:p>
        </p:txBody>
      </p:sp>
      <p:sp>
        <p:nvSpPr>
          <p:cNvPr id="54" name="Retângulo: Cantos Arredondados 53">
            <a:extLst>
              <a:ext uri="{FF2B5EF4-FFF2-40B4-BE49-F238E27FC236}">
                <a16:creationId xmlns:a16="http://schemas.microsoft.com/office/drawing/2014/main" id="{D62245C9-AC5A-4D85-5917-3A6AA8C22447}"/>
              </a:ext>
            </a:extLst>
          </p:cNvPr>
          <p:cNvSpPr/>
          <p:nvPr/>
        </p:nvSpPr>
        <p:spPr>
          <a:xfrm>
            <a:off x="1433910" y="356123"/>
            <a:ext cx="461837" cy="52528"/>
          </a:xfrm>
          <a:prstGeom prst="roundRect">
            <a:avLst>
              <a:gd name="adj" fmla="val 50000"/>
            </a:avLst>
          </a:prstGeom>
          <a:solidFill>
            <a:srgbClr val="74C3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55" name="Agrupar 54">
            <a:extLst>
              <a:ext uri="{FF2B5EF4-FFF2-40B4-BE49-F238E27FC236}">
                <a16:creationId xmlns:a16="http://schemas.microsoft.com/office/drawing/2014/main" id="{887952A9-3F7E-0D9F-D6A4-76FF2E3A2A05}"/>
              </a:ext>
            </a:extLst>
          </p:cNvPr>
          <p:cNvGrpSpPr/>
          <p:nvPr/>
        </p:nvGrpSpPr>
        <p:grpSpPr>
          <a:xfrm>
            <a:off x="17219350" y="8622929"/>
            <a:ext cx="711848" cy="406388"/>
            <a:chOff x="16268700" y="3942611"/>
            <a:chExt cx="711848" cy="406388"/>
          </a:xfrm>
        </p:grpSpPr>
        <p:sp>
          <p:nvSpPr>
            <p:cNvPr id="56" name="Retângulo: Cantos Arredondados 55">
              <a:extLst>
                <a:ext uri="{FF2B5EF4-FFF2-40B4-BE49-F238E27FC236}">
                  <a16:creationId xmlns:a16="http://schemas.microsoft.com/office/drawing/2014/main" id="{B904EC3C-BC83-4BE5-CF04-4C9F4D8B2902}"/>
                </a:ext>
              </a:extLst>
            </p:cNvPr>
            <p:cNvSpPr/>
            <p:nvPr/>
          </p:nvSpPr>
          <p:spPr>
            <a:xfrm>
              <a:off x="16268700" y="3942611"/>
              <a:ext cx="711848" cy="406388"/>
            </a:xfrm>
            <a:prstGeom prst="roundRect">
              <a:avLst/>
            </a:prstGeom>
            <a:solidFill>
              <a:srgbClr val="00B0F0"/>
            </a:solidFill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7" name="Gráfico 56" descr="Ciclismo com preenchimento sólido">
              <a:extLst>
                <a:ext uri="{FF2B5EF4-FFF2-40B4-BE49-F238E27FC236}">
                  <a16:creationId xmlns:a16="http://schemas.microsoft.com/office/drawing/2014/main" id="{31505C5A-B00F-CED0-4EBD-FF729276855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6421430" y="3942611"/>
              <a:ext cx="406388" cy="4063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119389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Diagrama&#10;&#10;Descrição gerada automaticamente com confiança baixa">
            <a:extLst>
              <a:ext uri="{FF2B5EF4-FFF2-40B4-BE49-F238E27FC236}">
                <a16:creationId xmlns:a16="http://schemas.microsoft.com/office/drawing/2014/main" id="{A3FEA925-363A-58F6-A62F-E1AD800F12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93"/>
            <a:ext cx="18288000" cy="10286999"/>
          </a:xfrm>
          <a:prstGeom prst="rect">
            <a:avLst/>
          </a:prstGeom>
        </p:spPr>
      </p:pic>
      <p:grpSp>
        <p:nvGrpSpPr>
          <p:cNvPr id="12" name="Agrupar 11">
            <a:extLst>
              <a:ext uri="{FF2B5EF4-FFF2-40B4-BE49-F238E27FC236}">
                <a16:creationId xmlns:a16="http://schemas.microsoft.com/office/drawing/2014/main" id="{2C2458D1-202C-6E36-5094-FBD76E9AC47E}"/>
              </a:ext>
            </a:extLst>
          </p:cNvPr>
          <p:cNvGrpSpPr/>
          <p:nvPr/>
        </p:nvGrpSpPr>
        <p:grpSpPr>
          <a:xfrm>
            <a:off x="1411" y="0"/>
            <a:ext cx="18285178" cy="513567"/>
            <a:chOff x="1411" y="0"/>
            <a:chExt cx="18285178" cy="609506"/>
          </a:xfrm>
        </p:grpSpPr>
        <p:sp>
          <p:nvSpPr>
            <p:cNvPr id="4" name="Retângulo 3">
              <a:extLst>
                <a:ext uri="{FF2B5EF4-FFF2-40B4-BE49-F238E27FC236}">
                  <a16:creationId xmlns:a16="http://schemas.microsoft.com/office/drawing/2014/main" id="{39E567E7-5541-1B77-A1C1-4D2BC8EDC054}"/>
                </a:ext>
              </a:extLst>
            </p:cNvPr>
            <p:cNvSpPr/>
            <p:nvPr/>
          </p:nvSpPr>
          <p:spPr>
            <a:xfrm>
              <a:off x="1411" y="0"/>
              <a:ext cx="18285178" cy="6095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7199"/>
            </a:p>
          </p:txBody>
        </p:sp>
        <p:cxnSp>
          <p:nvCxnSpPr>
            <p:cNvPr id="6" name="Conector reto 5">
              <a:extLst>
                <a:ext uri="{FF2B5EF4-FFF2-40B4-BE49-F238E27FC236}">
                  <a16:creationId xmlns:a16="http://schemas.microsoft.com/office/drawing/2014/main" id="{76EFB1E2-281B-3CF4-4B19-C2821B40F30D}"/>
                </a:ext>
              </a:extLst>
            </p:cNvPr>
            <p:cNvCxnSpPr>
              <a:cxnSpLocks/>
            </p:cNvCxnSpPr>
            <p:nvPr/>
          </p:nvCxnSpPr>
          <p:spPr>
            <a:xfrm>
              <a:off x="1411" y="609506"/>
              <a:ext cx="18285178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Imagem 13">
            <a:extLst>
              <a:ext uri="{FF2B5EF4-FFF2-40B4-BE49-F238E27FC236}">
                <a16:creationId xmlns:a16="http://schemas.microsoft.com/office/drawing/2014/main" id="{B88D5160-35EC-938A-55C1-F505814E9C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65" y="117084"/>
            <a:ext cx="904762" cy="285714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AD3E2C44-F1EC-3687-85A5-48C2DA01548D}"/>
              </a:ext>
            </a:extLst>
          </p:cNvPr>
          <p:cNvSpPr txBox="1"/>
          <p:nvPr/>
        </p:nvSpPr>
        <p:spPr>
          <a:xfrm>
            <a:off x="1353512" y="118283"/>
            <a:ext cx="5934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>
                <a:latin typeface="Helvetica" panose="020B0604020202020204" pitchFamily="34" charset="0"/>
                <a:cs typeface="Helvetica" panose="020B0604020202020204" pitchFamily="34" charset="0"/>
              </a:rPr>
              <a:t>Home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2A3A6AD7-30E0-3D61-8CC1-A4A05427FC7A}"/>
              </a:ext>
            </a:extLst>
          </p:cNvPr>
          <p:cNvSpPr txBox="1"/>
          <p:nvPr/>
        </p:nvSpPr>
        <p:spPr>
          <a:xfrm>
            <a:off x="2326130" y="118282"/>
            <a:ext cx="6703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>
                <a:latin typeface="Helvetica" panose="020B0604020202020204" pitchFamily="34" charset="0"/>
                <a:cs typeface="Helvetica" panose="020B0604020202020204" pitchFamily="34" charset="0"/>
              </a:rPr>
              <a:t>Projeto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FBBB0FAB-7801-5630-154B-5142592DD11E}"/>
              </a:ext>
            </a:extLst>
          </p:cNvPr>
          <p:cNvSpPr txBox="1"/>
          <p:nvPr/>
        </p:nvSpPr>
        <p:spPr>
          <a:xfrm>
            <a:off x="3375692" y="116690"/>
            <a:ext cx="10358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>
                <a:latin typeface="Helvetica" panose="020B0604020202020204" pitchFamily="34" charset="0"/>
                <a:cs typeface="Helvetica" panose="020B0604020202020204" pitchFamily="34" charset="0"/>
              </a:rPr>
              <a:t>Cronograma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836B6B3D-C3BB-16B7-98C4-1C66DC813770}"/>
              </a:ext>
            </a:extLst>
          </p:cNvPr>
          <p:cNvSpPr txBox="1"/>
          <p:nvPr/>
        </p:nvSpPr>
        <p:spPr>
          <a:xfrm>
            <a:off x="4790739" y="116689"/>
            <a:ext cx="6607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>
                <a:latin typeface="Helvetica" panose="020B0604020202020204" pitchFamily="34" charset="0"/>
                <a:cs typeface="Helvetica" panose="020B0604020202020204" pitchFamily="34" charset="0"/>
              </a:rPr>
              <a:t>Equipe</a:t>
            </a:r>
          </a:p>
        </p:txBody>
      </p:sp>
      <p:pic>
        <p:nvPicPr>
          <p:cNvPr id="20" name="Imagem 19" descr="Forma&#10;&#10;Descrição gerada automaticamente com confiança baixa">
            <a:extLst>
              <a:ext uri="{FF2B5EF4-FFF2-40B4-BE49-F238E27FC236}">
                <a16:creationId xmlns:a16="http://schemas.microsoft.com/office/drawing/2014/main" id="{3F55B266-AB27-1AE1-C622-02F26AD20C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92699" y="116689"/>
            <a:ext cx="276999" cy="276999"/>
          </a:xfrm>
          <a:prstGeom prst="rect">
            <a:avLst/>
          </a:prstGeom>
        </p:spPr>
      </p:pic>
      <p:sp>
        <p:nvSpPr>
          <p:cNvPr id="21" name="Retângulo 20">
            <a:extLst>
              <a:ext uri="{FF2B5EF4-FFF2-40B4-BE49-F238E27FC236}">
                <a16:creationId xmlns:a16="http://schemas.microsoft.com/office/drawing/2014/main" id="{558B0632-017C-E9AA-5ED6-F91272FCFA95}"/>
              </a:ext>
            </a:extLst>
          </p:cNvPr>
          <p:cNvSpPr/>
          <p:nvPr/>
        </p:nvSpPr>
        <p:spPr>
          <a:xfrm>
            <a:off x="0" y="9173029"/>
            <a:ext cx="18288000" cy="111238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21950296-5979-5678-E338-66A96970310B}"/>
              </a:ext>
            </a:extLst>
          </p:cNvPr>
          <p:cNvSpPr txBox="1"/>
          <p:nvPr/>
        </p:nvSpPr>
        <p:spPr>
          <a:xfrm>
            <a:off x="282874" y="9326325"/>
            <a:ext cx="11208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Lorem</a:t>
            </a:r>
            <a:r>
              <a:rPr lang="pt-BR" sz="1200" b="1" dirty="0">
                <a:solidFill>
                  <a:schemeClr val="bg1"/>
                </a:solidFill>
                <a:latin typeface="Century Gothic" panose="020B0502020202020204" pitchFamily="34" charset="0"/>
              </a:rPr>
              <a:t> ipsum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94FFABA8-8F23-EC21-90CE-2CE1BD5F054C}"/>
              </a:ext>
            </a:extLst>
          </p:cNvPr>
          <p:cNvSpPr txBox="1"/>
          <p:nvPr/>
        </p:nvSpPr>
        <p:spPr>
          <a:xfrm>
            <a:off x="282874" y="9636094"/>
            <a:ext cx="36604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" b="0" i="0" dirty="0" err="1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Nulla</a:t>
            </a:r>
            <a:r>
              <a:rPr lang="pt-BR" sz="800" b="0" i="0" dirty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 in </a:t>
            </a:r>
            <a:r>
              <a:rPr lang="pt-BR" sz="800" b="0" i="0" dirty="0" err="1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dapibus</a:t>
            </a:r>
            <a:r>
              <a:rPr lang="pt-BR" sz="800" b="0" i="0" dirty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 nunc. Nunc </a:t>
            </a:r>
            <a:r>
              <a:rPr lang="pt-BR" sz="800" b="0" i="0" dirty="0" err="1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eget</a:t>
            </a:r>
            <a:r>
              <a:rPr lang="pt-BR" sz="800" b="0" i="0" dirty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 </a:t>
            </a:r>
            <a:r>
              <a:rPr lang="pt-BR" sz="800" b="0" i="0" dirty="0" err="1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nisl</a:t>
            </a:r>
            <a:r>
              <a:rPr lang="pt-BR" sz="800" b="0" i="0" dirty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 </a:t>
            </a:r>
            <a:r>
              <a:rPr lang="pt-BR" sz="800" b="0" i="0" dirty="0" err="1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vel</a:t>
            </a:r>
            <a:r>
              <a:rPr lang="pt-BR" sz="800" b="0" i="0" dirty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 </a:t>
            </a:r>
            <a:r>
              <a:rPr lang="pt-BR" sz="800" b="0" i="0" dirty="0" err="1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neque</a:t>
            </a:r>
            <a:r>
              <a:rPr lang="pt-BR" sz="800" b="0" i="0" dirty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 </a:t>
            </a:r>
            <a:r>
              <a:rPr lang="pt-BR" sz="800" b="0" i="0" dirty="0" err="1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rutrum</a:t>
            </a:r>
            <a:r>
              <a:rPr lang="pt-BR" sz="800" b="0" i="0" dirty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 </a:t>
            </a:r>
            <a:r>
              <a:rPr lang="pt-BR" sz="800" b="0" i="0" dirty="0" err="1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iaculis</a:t>
            </a:r>
            <a:r>
              <a:rPr lang="pt-BR" sz="800" b="0" i="0" dirty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. Nunc </a:t>
            </a:r>
            <a:r>
              <a:rPr lang="pt-BR" sz="800" b="0" i="0" dirty="0" err="1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facilisis</a:t>
            </a:r>
            <a:r>
              <a:rPr lang="pt-BR" sz="800" b="0" i="0" dirty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 </a:t>
            </a:r>
            <a:r>
              <a:rPr lang="pt-BR" sz="800" b="0" i="0" dirty="0" err="1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facilisis</a:t>
            </a:r>
            <a:r>
              <a:rPr lang="pt-BR" sz="800" b="0" i="0" dirty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 </a:t>
            </a:r>
            <a:r>
              <a:rPr lang="pt-BR" sz="800" b="0" i="0" dirty="0" err="1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iaculis</a:t>
            </a:r>
            <a:r>
              <a:rPr lang="pt-BR" sz="800" b="0" i="0" dirty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. </a:t>
            </a:r>
            <a:r>
              <a:rPr lang="pt-BR" sz="800" b="0" i="0" dirty="0" err="1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Class</a:t>
            </a:r>
            <a:r>
              <a:rPr lang="pt-BR" sz="800" b="0" i="0" dirty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 </a:t>
            </a:r>
            <a:r>
              <a:rPr lang="pt-BR" sz="800" b="0" i="0" dirty="0" err="1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aptent</a:t>
            </a:r>
            <a:r>
              <a:rPr lang="pt-BR" sz="800" b="0" i="0" dirty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 </a:t>
            </a:r>
            <a:r>
              <a:rPr lang="pt-BR" sz="800" b="0" i="0" dirty="0" err="1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taciti</a:t>
            </a:r>
            <a:r>
              <a:rPr lang="pt-BR" sz="800" b="0" i="0" dirty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 </a:t>
            </a:r>
            <a:r>
              <a:rPr lang="pt-BR" sz="800" b="0" i="0" dirty="0" err="1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sociosqu</a:t>
            </a:r>
            <a:r>
              <a:rPr lang="pt-BR" sz="800" b="0" i="0" dirty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 ad </a:t>
            </a:r>
            <a:r>
              <a:rPr lang="pt-BR" sz="800" b="0" i="0" dirty="0" err="1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litora</a:t>
            </a:r>
            <a:r>
              <a:rPr lang="pt-BR" sz="800" b="0" i="0" dirty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 </a:t>
            </a:r>
            <a:r>
              <a:rPr lang="pt-BR" sz="800" b="0" i="0" dirty="0" err="1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torquent</a:t>
            </a:r>
            <a:r>
              <a:rPr lang="pt-BR" sz="800" b="0" i="0" dirty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 per </a:t>
            </a:r>
            <a:r>
              <a:rPr lang="pt-BR" sz="800" b="0" i="0" dirty="0" err="1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conubia</a:t>
            </a:r>
            <a:r>
              <a:rPr lang="pt-BR" sz="800" b="0" i="0" dirty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 </a:t>
            </a:r>
            <a:r>
              <a:rPr lang="pt-BR" sz="800" b="0" i="0" dirty="0" err="1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nostra</a:t>
            </a:r>
            <a:r>
              <a:rPr lang="pt-BR" sz="800" b="0" i="0" dirty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, per </a:t>
            </a:r>
            <a:r>
              <a:rPr lang="pt-BR" sz="800" b="0" i="0" dirty="0" err="1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inceptos</a:t>
            </a:r>
            <a:r>
              <a:rPr lang="pt-BR" sz="800" b="0" i="0" dirty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 </a:t>
            </a:r>
            <a:r>
              <a:rPr lang="pt-BR" sz="800" b="0" i="0" dirty="0" err="1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himenaeos</a:t>
            </a:r>
            <a:r>
              <a:rPr lang="pt-BR" sz="800" b="0" i="0" dirty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.</a:t>
            </a:r>
            <a:endParaRPr lang="pt-BR" sz="8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91A1836E-013F-AAC6-3DAA-9C56BC364624}"/>
              </a:ext>
            </a:extLst>
          </p:cNvPr>
          <p:cNvSpPr txBox="1"/>
          <p:nvPr/>
        </p:nvSpPr>
        <p:spPr>
          <a:xfrm>
            <a:off x="5830684" y="125799"/>
            <a:ext cx="10967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>
                <a:latin typeface="Helvetica" panose="020B0604020202020204" pitchFamily="34" charset="0"/>
                <a:cs typeface="Helvetica" panose="020B0604020202020204" pitchFamily="34" charset="0"/>
              </a:rPr>
              <a:t>Fale conosco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FD52CE93-6208-425B-C0C8-951E28923034}"/>
              </a:ext>
            </a:extLst>
          </p:cNvPr>
          <p:cNvSpPr txBox="1"/>
          <p:nvPr/>
        </p:nvSpPr>
        <p:spPr>
          <a:xfrm>
            <a:off x="5921558" y="9323476"/>
            <a:ext cx="6110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Home</a:t>
            </a: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BA91F27F-C481-0054-1009-0BCDDDA7BCA6}"/>
              </a:ext>
            </a:extLst>
          </p:cNvPr>
          <p:cNvSpPr txBox="1"/>
          <p:nvPr/>
        </p:nvSpPr>
        <p:spPr>
          <a:xfrm>
            <a:off x="7111910" y="9323475"/>
            <a:ext cx="7152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Projeto</a:t>
            </a: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FFBD7838-84A3-4494-CCA8-8ACE61397718}"/>
              </a:ext>
            </a:extLst>
          </p:cNvPr>
          <p:cNvSpPr txBox="1"/>
          <p:nvPr/>
        </p:nvSpPr>
        <p:spPr>
          <a:xfrm>
            <a:off x="8379206" y="9321883"/>
            <a:ext cx="10983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Cronograma</a:t>
            </a: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2636A7A6-6ADC-62F8-E0BD-7E0CF89B557A}"/>
              </a:ext>
            </a:extLst>
          </p:cNvPr>
          <p:cNvSpPr txBox="1"/>
          <p:nvPr/>
        </p:nvSpPr>
        <p:spPr>
          <a:xfrm>
            <a:off x="10011987" y="9321882"/>
            <a:ext cx="6992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Equipe</a:t>
            </a: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75E06BF1-004E-B0D1-C0EB-09E33F39C633}"/>
              </a:ext>
            </a:extLst>
          </p:cNvPr>
          <p:cNvSpPr txBox="1"/>
          <p:nvPr/>
        </p:nvSpPr>
        <p:spPr>
          <a:xfrm>
            <a:off x="11269667" y="9330992"/>
            <a:ext cx="5795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F.A.Q</a:t>
            </a: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7E646AF2-DFA3-FADB-19E7-D46D85F6BE52}"/>
              </a:ext>
            </a:extLst>
          </p:cNvPr>
          <p:cNvSpPr txBox="1"/>
          <p:nvPr/>
        </p:nvSpPr>
        <p:spPr>
          <a:xfrm>
            <a:off x="11269667" y="9636622"/>
            <a:ext cx="10038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>
                <a:solidFill>
                  <a:schemeClr val="bg1"/>
                </a:solidFill>
                <a:latin typeface="Century Gothic" panose="020B0502020202020204" pitchFamily="34" charset="0"/>
              </a:rPr>
              <a:t>• Como acessar</a:t>
            </a:r>
          </a:p>
          <a:p>
            <a:r>
              <a:rPr lang="pt-BR" sz="800" dirty="0">
                <a:solidFill>
                  <a:schemeClr val="bg1"/>
                </a:solidFill>
                <a:latin typeface="Century Gothic" panose="020B0502020202020204" pitchFamily="34" charset="0"/>
              </a:rPr>
              <a:t>• </a:t>
            </a:r>
            <a:r>
              <a:rPr lang="pt-BR" sz="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Lorem</a:t>
            </a:r>
            <a:r>
              <a:rPr lang="pt-BR" sz="800" dirty="0">
                <a:solidFill>
                  <a:schemeClr val="bg1"/>
                </a:solidFill>
                <a:latin typeface="Century Gothic" panose="020B0502020202020204" pitchFamily="34" charset="0"/>
              </a:rPr>
              <a:t> Ipsum</a:t>
            </a:r>
          </a:p>
          <a:p>
            <a:r>
              <a:rPr lang="pt-BR" sz="800" dirty="0">
                <a:solidFill>
                  <a:schemeClr val="bg1"/>
                </a:solidFill>
                <a:latin typeface="Century Gothic" panose="020B0502020202020204" pitchFamily="34" charset="0"/>
              </a:rPr>
              <a:t>• </a:t>
            </a:r>
            <a:r>
              <a:rPr lang="pt-BR" sz="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Lorem</a:t>
            </a:r>
            <a:r>
              <a:rPr lang="pt-BR" sz="800" dirty="0">
                <a:solidFill>
                  <a:schemeClr val="bg1"/>
                </a:solidFill>
                <a:latin typeface="Century Gothic" panose="020B0502020202020204" pitchFamily="34" charset="0"/>
              </a:rPr>
              <a:t> Ipsum</a:t>
            </a: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7397894D-73E3-2781-492D-EAA278AE0A85}"/>
              </a:ext>
            </a:extLst>
          </p:cNvPr>
          <p:cNvSpPr txBox="1"/>
          <p:nvPr/>
        </p:nvSpPr>
        <p:spPr>
          <a:xfrm>
            <a:off x="10011987" y="9636093"/>
            <a:ext cx="10134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>
                <a:solidFill>
                  <a:schemeClr val="bg1"/>
                </a:solidFill>
                <a:latin typeface="Century Gothic" panose="020B0502020202020204" pitchFamily="34" charset="0"/>
              </a:rPr>
              <a:t>• A equipe</a:t>
            </a:r>
          </a:p>
          <a:p>
            <a:r>
              <a:rPr lang="pt-BR" sz="800" dirty="0">
                <a:solidFill>
                  <a:schemeClr val="bg1"/>
                </a:solidFill>
                <a:latin typeface="Century Gothic" panose="020B0502020202020204" pitchFamily="34" charset="0"/>
              </a:rPr>
              <a:t>• Perfil individual</a:t>
            </a:r>
          </a:p>
        </p:txBody>
      </p: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8D18BB59-519C-084B-CC09-6AFE5EE284B0}"/>
              </a:ext>
            </a:extLst>
          </p:cNvPr>
          <p:cNvSpPr txBox="1"/>
          <p:nvPr/>
        </p:nvSpPr>
        <p:spPr>
          <a:xfrm>
            <a:off x="8379206" y="9636093"/>
            <a:ext cx="8402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>
                <a:solidFill>
                  <a:schemeClr val="bg1"/>
                </a:solidFill>
                <a:latin typeface="Century Gothic" panose="020B0502020202020204" pitchFamily="34" charset="0"/>
              </a:rPr>
              <a:t>• Calendário</a:t>
            </a:r>
          </a:p>
          <a:p>
            <a:r>
              <a:rPr lang="pt-BR" sz="800" dirty="0">
                <a:solidFill>
                  <a:schemeClr val="bg1"/>
                </a:solidFill>
                <a:latin typeface="Century Gothic" panose="020B0502020202020204" pitchFamily="34" charset="0"/>
              </a:rPr>
              <a:t>• </a:t>
            </a:r>
            <a:r>
              <a:rPr lang="pt-BR" sz="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Trello</a:t>
            </a:r>
            <a:endParaRPr lang="pt-BR" sz="800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r>
              <a:rPr lang="pt-BR" sz="800" dirty="0">
                <a:solidFill>
                  <a:schemeClr val="bg1"/>
                </a:solidFill>
                <a:latin typeface="Century Gothic" panose="020B0502020202020204" pitchFamily="34" charset="0"/>
              </a:rPr>
              <a:t>• Entregas</a:t>
            </a:r>
          </a:p>
        </p:txBody>
      </p: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624B153D-DF6A-6139-046B-2F282A196821}"/>
              </a:ext>
            </a:extLst>
          </p:cNvPr>
          <p:cNvSpPr txBox="1"/>
          <p:nvPr/>
        </p:nvSpPr>
        <p:spPr>
          <a:xfrm>
            <a:off x="7111910" y="9637638"/>
            <a:ext cx="11592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>
                <a:solidFill>
                  <a:schemeClr val="bg1"/>
                </a:solidFill>
                <a:latin typeface="Century Gothic" panose="020B0502020202020204" pitchFamily="34" charset="0"/>
              </a:rPr>
              <a:t>• Sobre o case</a:t>
            </a:r>
          </a:p>
          <a:p>
            <a:r>
              <a:rPr lang="pt-BR" sz="800" dirty="0">
                <a:solidFill>
                  <a:schemeClr val="bg1"/>
                </a:solidFill>
                <a:latin typeface="Century Gothic" panose="020B0502020202020204" pitchFamily="34" charset="0"/>
              </a:rPr>
              <a:t>• Documentações</a:t>
            </a:r>
          </a:p>
          <a:p>
            <a:r>
              <a:rPr lang="pt-BR" sz="800" dirty="0">
                <a:solidFill>
                  <a:schemeClr val="bg1"/>
                </a:solidFill>
                <a:latin typeface="Century Gothic" panose="020B0502020202020204" pitchFamily="34" charset="0"/>
              </a:rPr>
              <a:t>• Solução</a:t>
            </a:r>
          </a:p>
        </p:txBody>
      </p:sp>
      <p:sp>
        <p:nvSpPr>
          <p:cNvPr id="54" name="Retângulo: Cantos Arredondados 53">
            <a:extLst>
              <a:ext uri="{FF2B5EF4-FFF2-40B4-BE49-F238E27FC236}">
                <a16:creationId xmlns:a16="http://schemas.microsoft.com/office/drawing/2014/main" id="{D62245C9-AC5A-4D85-5917-3A6AA8C22447}"/>
              </a:ext>
            </a:extLst>
          </p:cNvPr>
          <p:cNvSpPr/>
          <p:nvPr/>
        </p:nvSpPr>
        <p:spPr>
          <a:xfrm>
            <a:off x="2421838" y="356123"/>
            <a:ext cx="461837" cy="52528"/>
          </a:xfrm>
          <a:prstGeom prst="roundRect">
            <a:avLst>
              <a:gd name="adj" fmla="val 50000"/>
            </a:avLst>
          </a:prstGeom>
          <a:solidFill>
            <a:srgbClr val="74C3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2" name="CaixaDeTexto 81">
            <a:extLst>
              <a:ext uri="{FF2B5EF4-FFF2-40B4-BE49-F238E27FC236}">
                <a16:creationId xmlns:a16="http://schemas.microsoft.com/office/drawing/2014/main" id="{7B1D7D1B-26A3-EEDA-8CC1-78C318676318}"/>
              </a:ext>
            </a:extLst>
          </p:cNvPr>
          <p:cNvSpPr txBox="1"/>
          <p:nvPr/>
        </p:nvSpPr>
        <p:spPr>
          <a:xfrm>
            <a:off x="832898" y="1494537"/>
            <a:ext cx="7781218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O Brasil é um país que vem se destacando pelo grande número de smartphones em uso no país, sendo um dos países com maior quantidade de usuários desses dispositivos em todo o mundo. Segundo pesquisas, já ultrapassamos a marca de 230 milhões de smartphones em uso, o que significa que a grande maioria da população brasileira possui um aparelho desses em mãos.</a:t>
            </a:r>
          </a:p>
          <a:p>
            <a:endParaRPr lang="pt-BR" sz="1600" dirty="0">
              <a:solidFill>
                <a:schemeClr val="tx1">
                  <a:lumMod val="50000"/>
                  <a:lumOff val="50000"/>
                </a:schemeClr>
              </a:solidFill>
              <a:latin typeface="Century Gothic" panose="020B0502020202020204" pitchFamily="34" charset="0"/>
            </a:endParaRPr>
          </a:p>
          <a:p>
            <a:r>
              <a:rPr lang="pt-B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Apesar dos desafios, é inegável que os smartphones têm sido uma ferramenta importante para a transformação digital do Brasil, permitindo o acesso à tecnologia e informações para um número cada vez maior de pessoas. Portanto, cabe aos usuários utilizarem esses dispositivos de forma consciente e responsável, aproveitando os benefícios e minimizando os riscos.</a:t>
            </a:r>
          </a:p>
        </p:txBody>
      </p:sp>
      <p:sp>
        <p:nvSpPr>
          <p:cNvPr id="83" name="CaixaDeTexto 82">
            <a:extLst>
              <a:ext uri="{FF2B5EF4-FFF2-40B4-BE49-F238E27FC236}">
                <a16:creationId xmlns:a16="http://schemas.microsoft.com/office/drawing/2014/main" id="{8C326A69-363A-8576-1892-AB8003D295B8}"/>
              </a:ext>
            </a:extLst>
          </p:cNvPr>
          <p:cNvSpPr txBox="1"/>
          <p:nvPr/>
        </p:nvSpPr>
        <p:spPr>
          <a:xfrm>
            <a:off x="832897" y="1027134"/>
            <a:ext cx="60945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i="0" dirty="0">
                <a:solidFill>
                  <a:srgbClr val="00B0F0"/>
                </a:solidFill>
                <a:effectLst/>
                <a:latin typeface="Century Gothic" panose="020B0502020202020204" pitchFamily="34" charset="0"/>
              </a:rPr>
              <a:t>Análise de dados</a:t>
            </a:r>
          </a:p>
        </p:txBody>
      </p:sp>
      <p:cxnSp>
        <p:nvCxnSpPr>
          <p:cNvPr id="87" name="Conector reto 86">
            <a:extLst>
              <a:ext uri="{FF2B5EF4-FFF2-40B4-BE49-F238E27FC236}">
                <a16:creationId xmlns:a16="http://schemas.microsoft.com/office/drawing/2014/main" id="{2647BCA7-B23E-F015-EB2A-BFADEF95E344}"/>
              </a:ext>
            </a:extLst>
          </p:cNvPr>
          <p:cNvCxnSpPr>
            <a:cxnSpLocks/>
          </p:cNvCxnSpPr>
          <p:nvPr/>
        </p:nvCxnSpPr>
        <p:spPr>
          <a:xfrm flipH="1">
            <a:off x="934497" y="1459966"/>
            <a:ext cx="7679618" cy="0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Agrupar 2">
            <a:extLst>
              <a:ext uri="{FF2B5EF4-FFF2-40B4-BE49-F238E27FC236}">
                <a16:creationId xmlns:a16="http://schemas.microsoft.com/office/drawing/2014/main" id="{77DFDEE2-3169-CDA8-35ED-4FD94A200AB9}"/>
              </a:ext>
            </a:extLst>
          </p:cNvPr>
          <p:cNvGrpSpPr/>
          <p:nvPr/>
        </p:nvGrpSpPr>
        <p:grpSpPr>
          <a:xfrm>
            <a:off x="929568" y="5024930"/>
            <a:ext cx="3908213" cy="3908213"/>
            <a:chOff x="9972088" y="-287898"/>
            <a:chExt cx="2766907" cy="2766907"/>
          </a:xfrm>
        </p:grpSpPr>
        <p:sp>
          <p:nvSpPr>
            <p:cNvPr id="7" name="Elipse 6">
              <a:extLst>
                <a:ext uri="{FF2B5EF4-FFF2-40B4-BE49-F238E27FC236}">
                  <a16:creationId xmlns:a16="http://schemas.microsoft.com/office/drawing/2014/main" id="{5DA961B2-47EF-9DA9-C96C-AAD0AE39AF60}"/>
                </a:ext>
              </a:extLst>
            </p:cNvPr>
            <p:cNvSpPr/>
            <p:nvPr/>
          </p:nvSpPr>
          <p:spPr>
            <a:xfrm>
              <a:off x="9972088" y="-287898"/>
              <a:ext cx="2766907" cy="2766907"/>
            </a:xfrm>
            <a:prstGeom prst="ellipse">
              <a:avLst/>
            </a:prstGeom>
            <a:solidFill>
              <a:srgbClr val="00B0F0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3600"/>
            </a:p>
          </p:txBody>
        </p:sp>
        <p:sp>
          <p:nvSpPr>
            <p:cNvPr id="8" name="CaixaDeTexto 7">
              <a:extLst>
                <a:ext uri="{FF2B5EF4-FFF2-40B4-BE49-F238E27FC236}">
                  <a16:creationId xmlns:a16="http://schemas.microsoft.com/office/drawing/2014/main" id="{21F3B0E8-522F-DF52-1328-2AA3DF323F40}"/>
                </a:ext>
              </a:extLst>
            </p:cNvPr>
            <p:cNvSpPr txBox="1"/>
            <p:nvPr/>
          </p:nvSpPr>
          <p:spPr>
            <a:xfrm>
              <a:off x="10692609" y="323223"/>
              <a:ext cx="1349602" cy="9369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8000" b="1" dirty="0">
                  <a:solidFill>
                    <a:srgbClr val="00B0F0"/>
                  </a:solidFill>
                  <a:latin typeface="Century Gothic" panose="020B0502020202020204" pitchFamily="34" charset="0"/>
                </a:rPr>
                <a:t>230</a:t>
              </a:r>
            </a:p>
          </p:txBody>
        </p:sp>
        <p:sp>
          <p:nvSpPr>
            <p:cNvPr id="9" name="CaixaDeTexto 8">
              <a:extLst>
                <a:ext uri="{FF2B5EF4-FFF2-40B4-BE49-F238E27FC236}">
                  <a16:creationId xmlns:a16="http://schemas.microsoft.com/office/drawing/2014/main" id="{89F97F7A-B50D-2655-923C-B4A9D56F36F0}"/>
                </a:ext>
              </a:extLst>
            </p:cNvPr>
            <p:cNvSpPr txBox="1"/>
            <p:nvPr/>
          </p:nvSpPr>
          <p:spPr>
            <a:xfrm>
              <a:off x="10865623" y="1124131"/>
              <a:ext cx="1057937" cy="3704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28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milhões</a:t>
              </a:r>
            </a:p>
          </p:txBody>
        </p:sp>
        <p:sp>
          <p:nvSpPr>
            <p:cNvPr id="10" name="CaixaDeTexto 9">
              <a:extLst>
                <a:ext uri="{FF2B5EF4-FFF2-40B4-BE49-F238E27FC236}">
                  <a16:creationId xmlns:a16="http://schemas.microsoft.com/office/drawing/2014/main" id="{1E9C1014-4A5E-A08E-6E4B-6F602C68C2CA}"/>
                </a:ext>
              </a:extLst>
            </p:cNvPr>
            <p:cNvSpPr txBox="1"/>
            <p:nvPr/>
          </p:nvSpPr>
          <p:spPr>
            <a:xfrm>
              <a:off x="10705043" y="1505832"/>
              <a:ext cx="1379109" cy="4140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6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de aparelhos em </a:t>
              </a:r>
            </a:p>
            <a:p>
              <a:pPr algn="ctr"/>
              <a:r>
                <a:rPr lang="pt-BR" sz="16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uso no Brasil</a:t>
              </a:r>
            </a:p>
          </p:txBody>
        </p:sp>
      </p:grp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8117E71A-5061-2B57-2805-3C351718101B}"/>
              </a:ext>
            </a:extLst>
          </p:cNvPr>
          <p:cNvGrpSpPr/>
          <p:nvPr/>
        </p:nvGrpSpPr>
        <p:grpSpPr>
          <a:xfrm>
            <a:off x="4542676" y="5555967"/>
            <a:ext cx="2926864" cy="2926864"/>
            <a:chOff x="9722040" y="2016611"/>
            <a:chExt cx="2072139" cy="2072139"/>
          </a:xfrm>
        </p:grpSpPr>
        <p:sp>
          <p:nvSpPr>
            <p:cNvPr id="19" name="Elipse 18">
              <a:extLst>
                <a:ext uri="{FF2B5EF4-FFF2-40B4-BE49-F238E27FC236}">
                  <a16:creationId xmlns:a16="http://schemas.microsoft.com/office/drawing/2014/main" id="{84947025-83AC-2499-14AC-691E2B0E3EDD}"/>
                </a:ext>
              </a:extLst>
            </p:cNvPr>
            <p:cNvSpPr/>
            <p:nvPr/>
          </p:nvSpPr>
          <p:spPr>
            <a:xfrm>
              <a:off x="9722040" y="2016611"/>
              <a:ext cx="2072139" cy="2072139"/>
            </a:xfrm>
            <a:prstGeom prst="ellipse">
              <a:avLst/>
            </a:prstGeom>
            <a:solidFill>
              <a:srgbClr val="00B0F0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3600"/>
            </a:p>
          </p:txBody>
        </p:sp>
        <p:sp>
          <p:nvSpPr>
            <p:cNvPr id="25" name="CaixaDeTexto 24">
              <a:extLst>
                <a:ext uri="{FF2B5EF4-FFF2-40B4-BE49-F238E27FC236}">
                  <a16:creationId xmlns:a16="http://schemas.microsoft.com/office/drawing/2014/main" id="{2EFEAB00-6CC4-329A-D326-D1EED1F007D5}"/>
                </a:ext>
              </a:extLst>
            </p:cNvPr>
            <p:cNvSpPr txBox="1"/>
            <p:nvPr/>
          </p:nvSpPr>
          <p:spPr>
            <a:xfrm>
              <a:off x="10169767" y="2226685"/>
              <a:ext cx="1146458" cy="9369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8000" b="1" dirty="0">
                  <a:solidFill>
                    <a:srgbClr val="00B0F0"/>
                  </a:solidFill>
                  <a:latin typeface="Century Gothic" panose="020B0502020202020204" pitchFamily="34" charset="0"/>
                </a:rPr>
                <a:t>1,7</a:t>
              </a:r>
            </a:p>
          </p:txBody>
        </p:sp>
        <p:sp>
          <p:nvSpPr>
            <p:cNvPr id="26" name="CaixaDeTexto 25">
              <a:extLst>
                <a:ext uri="{FF2B5EF4-FFF2-40B4-BE49-F238E27FC236}">
                  <a16:creationId xmlns:a16="http://schemas.microsoft.com/office/drawing/2014/main" id="{429401EB-7609-BE9F-5490-4F9C652A8885}"/>
                </a:ext>
              </a:extLst>
            </p:cNvPr>
            <p:cNvSpPr txBox="1"/>
            <p:nvPr/>
          </p:nvSpPr>
          <p:spPr>
            <a:xfrm>
              <a:off x="10229141" y="3103805"/>
              <a:ext cx="1057937" cy="3704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8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milhões</a:t>
              </a:r>
            </a:p>
          </p:txBody>
        </p:sp>
        <p:sp>
          <p:nvSpPr>
            <p:cNvPr id="27" name="CaixaDeTexto 26">
              <a:extLst>
                <a:ext uri="{FF2B5EF4-FFF2-40B4-BE49-F238E27FC236}">
                  <a16:creationId xmlns:a16="http://schemas.microsoft.com/office/drawing/2014/main" id="{E53E9858-B0BC-4B27-B06B-3D7AF00499D5}"/>
                </a:ext>
              </a:extLst>
            </p:cNvPr>
            <p:cNvSpPr txBox="1"/>
            <p:nvPr/>
          </p:nvSpPr>
          <p:spPr>
            <a:xfrm>
              <a:off x="10179413" y="3397730"/>
              <a:ext cx="1127165" cy="3704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4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de aparelhos</a:t>
              </a:r>
            </a:p>
            <a:p>
              <a:pPr algn="ctr"/>
              <a:r>
                <a:rPr lang="pt-BR" sz="14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possuem seguro</a:t>
              </a:r>
            </a:p>
          </p:txBody>
        </p:sp>
      </p:grpSp>
      <p:pic>
        <p:nvPicPr>
          <p:cNvPr id="34" name="Imagem 33" descr="Homem andando de bicicleta na montanha&#10;&#10;Descrição gerada automaticamente">
            <a:extLst>
              <a:ext uri="{FF2B5EF4-FFF2-40B4-BE49-F238E27FC236}">
                <a16:creationId xmlns:a16="http://schemas.microsoft.com/office/drawing/2014/main" id="{BE0F6D09-4E86-A726-5D48-2DE24EF965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2254" y="1427807"/>
            <a:ext cx="8574388" cy="4287194"/>
          </a:xfrm>
          <a:prstGeom prst="rect">
            <a:avLst/>
          </a:prstGeom>
        </p:spPr>
      </p:pic>
      <p:grpSp>
        <p:nvGrpSpPr>
          <p:cNvPr id="41" name="Agrupar 40">
            <a:extLst>
              <a:ext uri="{FF2B5EF4-FFF2-40B4-BE49-F238E27FC236}">
                <a16:creationId xmlns:a16="http://schemas.microsoft.com/office/drawing/2014/main" id="{BB54913C-225C-EDCD-74D8-8A6C272039D5}"/>
              </a:ext>
            </a:extLst>
          </p:cNvPr>
          <p:cNvGrpSpPr/>
          <p:nvPr/>
        </p:nvGrpSpPr>
        <p:grpSpPr>
          <a:xfrm>
            <a:off x="17219350" y="8622929"/>
            <a:ext cx="711848" cy="406388"/>
            <a:chOff x="16268700" y="3942611"/>
            <a:chExt cx="711848" cy="406388"/>
          </a:xfrm>
        </p:grpSpPr>
        <p:sp>
          <p:nvSpPr>
            <p:cNvPr id="42" name="Retângulo: Cantos Arredondados 41">
              <a:extLst>
                <a:ext uri="{FF2B5EF4-FFF2-40B4-BE49-F238E27FC236}">
                  <a16:creationId xmlns:a16="http://schemas.microsoft.com/office/drawing/2014/main" id="{CCA70991-027C-B3A3-2272-B3AD667635BB}"/>
                </a:ext>
              </a:extLst>
            </p:cNvPr>
            <p:cNvSpPr/>
            <p:nvPr/>
          </p:nvSpPr>
          <p:spPr>
            <a:xfrm>
              <a:off x="16268700" y="3942611"/>
              <a:ext cx="711848" cy="406388"/>
            </a:xfrm>
            <a:prstGeom prst="roundRect">
              <a:avLst/>
            </a:prstGeom>
            <a:solidFill>
              <a:srgbClr val="00B0F0"/>
            </a:solidFill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3" name="Gráfico 42" descr="Ciclismo com preenchimento sólido">
              <a:extLst>
                <a:ext uri="{FF2B5EF4-FFF2-40B4-BE49-F238E27FC236}">
                  <a16:creationId xmlns:a16="http://schemas.microsoft.com/office/drawing/2014/main" id="{0A60B2DA-3F69-E308-6657-91CB07B55FA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6421430" y="3942611"/>
              <a:ext cx="406388" cy="4063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731073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Diagrama&#10;&#10;Descrição gerada automaticamente com confiança baixa">
            <a:extLst>
              <a:ext uri="{FF2B5EF4-FFF2-40B4-BE49-F238E27FC236}">
                <a16:creationId xmlns:a16="http://schemas.microsoft.com/office/drawing/2014/main" id="{A3FEA925-363A-58F6-A62F-E1AD800F12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93"/>
            <a:ext cx="18288000" cy="10286999"/>
          </a:xfrm>
          <a:prstGeom prst="rect">
            <a:avLst/>
          </a:prstGeom>
        </p:spPr>
      </p:pic>
      <p:grpSp>
        <p:nvGrpSpPr>
          <p:cNvPr id="12" name="Agrupar 11">
            <a:extLst>
              <a:ext uri="{FF2B5EF4-FFF2-40B4-BE49-F238E27FC236}">
                <a16:creationId xmlns:a16="http://schemas.microsoft.com/office/drawing/2014/main" id="{2C2458D1-202C-6E36-5094-FBD76E9AC47E}"/>
              </a:ext>
            </a:extLst>
          </p:cNvPr>
          <p:cNvGrpSpPr/>
          <p:nvPr/>
        </p:nvGrpSpPr>
        <p:grpSpPr>
          <a:xfrm>
            <a:off x="1411" y="0"/>
            <a:ext cx="18285178" cy="513567"/>
            <a:chOff x="1411" y="0"/>
            <a:chExt cx="18285178" cy="609506"/>
          </a:xfrm>
        </p:grpSpPr>
        <p:sp>
          <p:nvSpPr>
            <p:cNvPr id="4" name="Retângulo 3">
              <a:extLst>
                <a:ext uri="{FF2B5EF4-FFF2-40B4-BE49-F238E27FC236}">
                  <a16:creationId xmlns:a16="http://schemas.microsoft.com/office/drawing/2014/main" id="{39E567E7-5541-1B77-A1C1-4D2BC8EDC054}"/>
                </a:ext>
              </a:extLst>
            </p:cNvPr>
            <p:cNvSpPr/>
            <p:nvPr/>
          </p:nvSpPr>
          <p:spPr>
            <a:xfrm>
              <a:off x="1411" y="0"/>
              <a:ext cx="18285178" cy="6095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7199"/>
            </a:p>
          </p:txBody>
        </p:sp>
        <p:cxnSp>
          <p:nvCxnSpPr>
            <p:cNvPr id="6" name="Conector reto 5">
              <a:extLst>
                <a:ext uri="{FF2B5EF4-FFF2-40B4-BE49-F238E27FC236}">
                  <a16:creationId xmlns:a16="http://schemas.microsoft.com/office/drawing/2014/main" id="{76EFB1E2-281B-3CF4-4B19-C2821B40F30D}"/>
                </a:ext>
              </a:extLst>
            </p:cNvPr>
            <p:cNvCxnSpPr>
              <a:cxnSpLocks/>
            </p:cNvCxnSpPr>
            <p:nvPr/>
          </p:nvCxnSpPr>
          <p:spPr>
            <a:xfrm>
              <a:off x="1411" y="609506"/>
              <a:ext cx="18285178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Imagem 13">
            <a:extLst>
              <a:ext uri="{FF2B5EF4-FFF2-40B4-BE49-F238E27FC236}">
                <a16:creationId xmlns:a16="http://schemas.microsoft.com/office/drawing/2014/main" id="{B88D5160-35EC-938A-55C1-F505814E9C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65" y="117084"/>
            <a:ext cx="904762" cy="285714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AD3E2C44-F1EC-3687-85A5-48C2DA01548D}"/>
              </a:ext>
            </a:extLst>
          </p:cNvPr>
          <p:cNvSpPr txBox="1"/>
          <p:nvPr/>
        </p:nvSpPr>
        <p:spPr>
          <a:xfrm>
            <a:off x="1353512" y="118283"/>
            <a:ext cx="5934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>
                <a:latin typeface="Helvetica" panose="020B0604020202020204" pitchFamily="34" charset="0"/>
                <a:cs typeface="Helvetica" panose="020B0604020202020204" pitchFamily="34" charset="0"/>
              </a:rPr>
              <a:t>Home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2A3A6AD7-30E0-3D61-8CC1-A4A05427FC7A}"/>
              </a:ext>
            </a:extLst>
          </p:cNvPr>
          <p:cNvSpPr txBox="1"/>
          <p:nvPr/>
        </p:nvSpPr>
        <p:spPr>
          <a:xfrm>
            <a:off x="2326130" y="118282"/>
            <a:ext cx="6703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>
                <a:latin typeface="Helvetica" panose="020B0604020202020204" pitchFamily="34" charset="0"/>
                <a:cs typeface="Helvetica" panose="020B0604020202020204" pitchFamily="34" charset="0"/>
              </a:rPr>
              <a:t>Projeto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FBBB0FAB-7801-5630-154B-5142592DD11E}"/>
              </a:ext>
            </a:extLst>
          </p:cNvPr>
          <p:cNvSpPr txBox="1"/>
          <p:nvPr/>
        </p:nvSpPr>
        <p:spPr>
          <a:xfrm>
            <a:off x="3375692" y="116690"/>
            <a:ext cx="10358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>
                <a:latin typeface="Helvetica" panose="020B0604020202020204" pitchFamily="34" charset="0"/>
                <a:cs typeface="Helvetica" panose="020B0604020202020204" pitchFamily="34" charset="0"/>
              </a:rPr>
              <a:t>Cronograma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836B6B3D-C3BB-16B7-98C4-1C66DC813770}"/>
              </a:ext>
            </a:extLst>
          </p:cNvPr>
          <p:cNvSpPr txBox="1"/>
          <p:nvPr/>
        </p:nvSpPr>
        <p:spPr>
          <a:xfrm>
            <a:off x="4790739" y="116689"/>
            <a:ext cx="6607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>
                <a:latin typeface="Helvetica" panose="020B0604020202020204" pitchFamily="34" charset="0"/>
                <a:cs typeface="Helvetica" panose="020B0604020202020204" pitchFamily="34" charset="0"/>
              </a:rPr>
              <a:t>Equipe</a:t>
            </a:r>
          </a:p>
        </p:txBody>
      </p:sp>
      <p:pic>
        <p:nvPicPr>
          <p:cNvPr id="20" name="Imagem 19" descr="Forma&#10;&#10;Descrição gerada automaticamente com confiança baixa">
            <a:extLst>
              <a:ext uri="{FF2B5EF4-FFF2-40B4-BE49-F238E27FC236}">
                <a16:creationId xmlns:a16="http://schemas.microsoft.com/office/drawing/2014/main" id="{3F55B266-AB27-1AE1-C622-02F26AD20C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92699" y="116689"/>
            <a:ext cx="276999" cy="276999"/>
          </a:xfrm>
          <a:prstGeom prst="rect">
            <a:avLst/>
          </a:prstGeom>
        </p:spPr>
      </p:pic>
      <p:sp>
        <p:nvSpPr>
          <p:cNvPr id="21" name="Retângulo 20">
            <a:extLst>
              <a:ext uri="{FF2B5EF4-FFF2-40B4-BE49-F238E27FC236}">
                <a16:creationId xmlns:a16="http://schemas.microsoft.com/office/drawing/2014/main" id="{558B0632-017C-E9AA-5ED6-F91272FCFA95}"/>
              </a:ext>
            </a:extLst>
          </p:cNvPr>
          <p:cNvSpPr/>
          <p:nvPr/>
        </p:nvSpPr>
        <p:spPr>
          <a:xfrm>
            <a:off x="0" y="9173029"/>
            <a:ext cx="18288000" cy="111238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21950296-5979-5678-E338-66A96970310B}"/>
              </a:ext>
            </a:extLst>
          </p:cNvPr>
          <p:cNvSpPr txBox="1"/>
          <p:nvPr/>
        </p:nvSpPr>
        <p:spPr>
          <a:xfrm>
            <a:off x="282874" y="9326325"/>
            <a:ext cx="11208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Lorem</a:t>
            </a:r>
            <a:r>
              <a:rPr lang="pt-BR" sz="1200" b="1" dirty="0">
                <a:solidFill>
                  <a:schemeClr val="bg1"/>
                </a:solidFill>
                <a:latin typeface="Century Gothic" panose="020B0502020202020204" pitchFamily="34" charset="0"/>
              </a:rPr>
              <a:t> ipsum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94FFABA8-8F23-EC21-90CE-2CE1BD5F054C}"/>
              </a:ext>
            </a:extLst>
          </p:cNvPr>
          <p:cNvSpPr txBox="1"/>
          <p:nvPr/>
        </p:nvSpPr>
        <p:spPr>
          <a:xfrm>
            <a:off x="282874" y="9636094"/>
            <a:ext cx="36604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" b="0" i="0" dirty="0" err="1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Nulla</a:t>
            </a:r>
            <a:r>
              <a:rPr lang="pt-BR" sz="800" b="0" i="0" dirty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 in </a:t>
            </a:r>
            <a:r>
              <a:rPr lang="pt-BR" sz="800" b="0" i="0" dirty="0" err="1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dapibus</a:t>
            </a:r>
            <a:r>
              <a:rPr lang="pt-BR" sz="800" b="0" i="0" dirty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 nunc. Nunc </a:t>
            </a:r>
            <a:r>
              <a:rPr lang="pt-BR" sz="800" b="0" i="0" dirty="0" err="1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eget</a:t>
            </a:r>
            <a:r>
              <a:rPr lang="pt-BR" sz="800" b="0" i="0" dirty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 </a:t>
            </a:r>
            <a:r>
              <a:rPr lang="pt-BR" sz="800" b="0" i="0" dirty="0" err="1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nisl</a:t>
            </a:r>
            <a:r>
              <a:rPr lang="pt-BR" sz="800" b="0" i="0" dirty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 </a:t>
            </a:r>
            <a:r>
              <a:rPr lang="pt-BR" sz="800" b="0" i="0" dirty="0" err="1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vel</a:t>
            </a:r>
            <a:r>
              <a:rPr lang="pt-BR" sz="800" b="0" i="0" dirty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 </a:t>
            </a:r>
            <a:r>
              <a:rPr lang="pt-BR" sz="800" b="0" i="0" dirty="0" err="1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neque</a:t>
            </a:r>
            <a:r>
              <a:rPr lang="pt-BR" sz="800" b="0" i="0" dirty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 </a:t>
            </a:r>
            <a:r>
              <a:rPr lang="pt-BR" sz="800" b="0" i="0" dirty="0" err="1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rutrum</a:t>
            </a:r>
            <a:r>
              <a:rPr lang="pt-BR" sz="800" b="0" i="0" dirty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 </a:t>
            </a:r>
            <a:r>
              <a:rPr lang="pt-BR" sz="800" b="0" i="0" dirty="0" err="1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iaculis</a:t>
            </a:r>
            <a:r>
              <a:rPr lang="pt-BR" sz="800" b="0" i="0" dirty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. Nunc </a:t>
            </a:r>
            <a:r>
              <a:rPr lang="pt-BR" sz="800" b="0" i="0" dirty="0" err="1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facilisis</a:t>
            </a:r>
            <a:r>
              <a:rPr lang="pt-BR" sz="800" b="0" i="0" dirty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 </a:t>
            </a:r>
            <a:r>
              <a:rPr lang="pt-BR" sz="800" b="0" i="0" dirty="0" err="1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facilisis</a:t>
            </a:r>
            <a:r>
              <a:rPr lang="pt-BR" sz="800" b="0" i="0" dirty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 </a:t>
            </a:r>
            <a:r>
              <a:rPr lang="pt-BR" sz="800" b="0" i="0" dirty="0" err="1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iaculis</a:t>
            </a:r>
            <a:r>
              <a:rPr lang="pt-BR" sz="800" b="0" i="0" dirty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. </a:t>
            </a:r>
            <a:r>
              <a:rPr lang="pt-BR" sz="800" b="0" i="0" dirty="0" err="1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Class</a:t>
            </a:r>
            <a:r>
              <a:rPr lang="pt-BR" sz="800" b="0" i="0" dirty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 </a:t>
            </a:r>
            <a:r>
              <a:rPr lang="pt-BR" sz="800" b="0" i="0" dirty="0" err="1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aptent</a:t>
            </a:r>
            <a:r>
              <a:rPr lang="pt-BR" sz="800" b="0" i="0" dirty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 </a:t>
            </a:r>
            <a:r>
              <a:rPr lang="pt-BR" sz="800" b="0" i="0" dirty="0" err="1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taciti</a:t>
            </a:r>
            <a:r>
              <a:rPr lang="pt-BR" sz="800" b="0" i="0" dirty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 </a:t>
            </a:r>
            <a:r>
              <a:rPr lang="pt-BR" sz="800" b="0" i="0" dirty="0" err="1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sociosqu</a:t>
            </a:r>
            <a:r>
              <a:rPr lang="pt-BR" sz="800" b="0" i="0" dirty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 ad </a:t>
            </a:r>
            <a:r>
              <a:rPr lang="pt-BR" sz="800" b="0" i="0" dirty="0" err="1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litora</a:t>
            </a:r>
            <a:r>
              <a:rPr lang="pt-BR" sz="800" b="0" i="0" dirty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 </a:t>
            </a:r>
            <a:r>
              <a:rPr lang="pt-BR" sz="800" b="0" i="0" dirty="0" err="1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torquent</a:t>
            </a:r>
            <a:r>
              <a:rPr lang="pt-BR" sz="800" b="0" i="0" dirty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 per </a:t>
            </a:r>
            <a:r>
              <a:rPr lang="pt-BR" sz="800" b="0" i="0" dirty="0" err="1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conubia</a:t>
            </a:r>
            <a:r>
              <a:rPr lang="pt-BR" sz="800" b="0" i="0" dirty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 </a:t>
            </a:r>
            <a:r>
              <a:rPr lang="pt-BR" sz="800" b="0" i="0" dirty="0" err="1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nostra</a:t>
            </a:r>
            <a:r>
              <a:rPr lang="pt-BR" sz="800" b="0" i="0" dirty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, per </a:t>
            </a:r>
            <a:r>
              <a:rPr lang="pt-BR" sz="800" b="0" i="0" dirty="0" err="1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inceptos</a:t>
            </a:r>
            <a:r>
              <a:rPr lang="pt-BR" sz="800" b="0" i="0" dirty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 </a:t>
            </a:r>
            <a:r>
              <a:rPr lang="pt-BR" sz="800" b="0" i="0" dirty="0" err="1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himenaeos</a:t>
            </a:r>
            <a:r>
              <a:rPr lang="pt-BR" sz="800" b="0" i="0" dirty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.</a:t>
            </a:r>
            <a:endParaRPr lang="pt-BR" sz="8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91A1836E-013F-AAC6-3DAA-9C56BC364624}"/>
              </a:ext>
            </a:extLst>
          </p:cNvPr>
          <p:cNvSpPr txBox="1"/>
          <p:nvPr/>
        </p:nvSpPr>
        <p:spPr>
          <a:xfrm>
            <a:off x="5830684" y="125799"/>
            <a:ext cx="10967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>
                <a:latin typeface="Helvetica" panose="020B0604020202020204" pitchFamily="34" charset="0"/>
                <a:cs typeface="Helvetica" panose="020B0604020202020204" pitchFamily="34" charset="0"/>
              </a:rPr>
              <a:t>Fale conosco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FD52CE93-6208-425B-C0C8-951E28923034}"/>
              </a:ext>
            </a:extLst>
          </p:cNvPr>
          <p:cNvSpPr txBox="1"/>
          <p:nvPr/>
        </p:nvSpPr>
        <p:spPr>
          <a:xfrm>
            <a:off x="5921558" y="9323476"/>
            <a:ext cx="6110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Home</a:t>
            </a: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BA91F27F-C481-0054-1009-0BCDDDA7BCA6}"/>
              </a:ext>
            </a:extLst>
          </p:cNvPr>
          <p:cNvSpPr txBox="1"/>
          <p:nvPr/>
        </p:nvSpPr>
        <p:spPr>
          <a:xfrm>
            <a:off x="7111910" y="9323475"/>
            <a:ext cx="7152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Projeto</a:t>
            </a: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FFBD7838-84A3-4494-CCA8-8ACE61397718}"/>
              </a:ext>
            </a:extLst>
          </p:cNvPr>
          <p:cNvSpPr txBox="1"/>
          <p:nvPr/>
        </p:nvSpPr>
        <p:spPr>
          <a:xfrm>
            <a:off x="8379206" y="9321883"/>
            <a:ext cx="10983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Cronograma</a:t>
            </a: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2636A7A6-6ADC-62F8-E0BD-7E0CF89B557A}"/>
              </a:ext>
            </a:extLst>
          </p:cNvPr>
          <p:cNvSpPr txBox="1"/>
          <p:nvPr/>
        </p:nvSpPr>
        <p:spPr>
          <a:xfrm>
            <a:off x="10011987" y="9321882"/>
            <a:ext cx="6992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Equipe</a:t>
            </a: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75E06BF1-004E-B0D1-C0EB-09E33F39C633}"/>
              </a:ext>
            </a:extLst>
          </p:cNvPr>
          <p:cNvSpPr txBox="1"/>
          <p:nvPr/>
        </p:nvSpPr>
        <p:spPr>
          <a:xfrm>
            <a:off x="11269667" y="9330992"/>
            <a:ext cx="5795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F.A.Q</a:t>
            </a: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7E646AF2-DFA3-FADB-19E7-D46D85F6BE52}"/>
              </a:ext>
            </a:extLst>
          </p:cNvPr>
          <p:cNvSpPr txBox="1"/>
          <p:nvPr/>
        </p:nvSpPr>
        <p:spPr>
          <a:xfrm>
            <a:off x="11269667" y="9636622"/>
            <a:ext cx="10038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>
                <a:solidFill>
                  <a:schemeClr val="bg1"/>
                </a:solidFill>
                <a:latin typeface="Century Gothic" panose="020B0502020202020204" pitchFamily="34" charset="0"/>
              </a:rPr>
              <a:t>• Como acessar</a:t>
            </a:r>
          </a:p>
          <a:p>
            <a:r>
              <a:rPr lang="pt-BR" sz="800" dirty="0">
                <a:solidFill>
                  <a:schemeClr val="bg1"/>
                </a:solidFill>
                <a:latin typeface="Century Gothic" panose="020B0502020202020204" pitchFamily="34" charset="0"/>
              </a:rPr>
              <a:t>• </a:t>
            </a:r>
            <a:r>
              <a:rPr lang="pt-BR" sz="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Lorem</a:t>
            </a:r>
            <a:r>
              <a:rPr lang="pt-BR" sz="800" dirty="0">
                <a:solidFill>
                  <a:schemeClr val="bg1"/>
                </a:solidFill>
                <a:latin typeface="Century Gothic" panose="020B0502020202020204" pitchFamily="34" charset="0"/>
              </a:rPr>
              <a:t> Ipsum</a:t>
            </a:r>
          </a:p>
          <a:p>
            <a:r>
              <a:rPr lang="pt-BR" sz="800" dirty="0">
                <a:solidFill>
                  <a:schemeClr val="bg1"/>
                </a:solidFill>
                <a:latin typeface="Century Gothic" panose="020B0502020202020204" pitchFamily="34" charset="0"/>
              </a:rPr>
              <a:t>• </a:t>
            </a:r>
            <a:r>
              <a:rPr lang="pt-BR" sz="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Lorem</a:t>
            </a:r>
            <a:r>
              <a:rPr lang="pt-BR" sz="800" dirty="0">
                <a:solidFill>
                  <a:schemeClr val="bg1"/>
                </a:solidFill>
                <a:latin typeface="Century Gothic" panose="020B0502020202020204" pitchFamily="34" charset="0"/>
              </a:rPr>
              <a:t> Ipsum</a:t>
            </a: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7397894D-73E3-2781-492D-EAA278AE0A85}"/>
              </a:ext>
            </a:extLst>
          </p:cNvPr>
          <p:cNvSpPr txBox="1"/>
          <p:nvPr/>
        </p:nvSpPr>
        <p:spPr>
          <a:xfrm>
            <a:off x="10011987" y="9636093"/>
            <a:ext cx="10134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>
                <a:solidFill>
                  <a:schemeClr val="bg1"/>
                </a:solidFill>
                <a:latin typeface="Century Gothic" panose="020B0502020202020204" pitchFamily="34" charset="0"/>
              </a:rPr>
              <a:t>• A equipe</a:t>
            </a:r>
          </a:p>
          <a:p>
            <a:r>
              <a:rPr lang="pt-BR" sz="800" dirty="0">
                <a:solidFill>
                  <a:schemeClr val="bg1"/>
                </a:solidFill>
                <a:latin typeface="Century Gothic" panose="020B0502020202020204" pitchFamily="34" charset="0"/>
              </a:rPr>
              <a:t>• Perfil individual</a:t>
            </a:r>
          </a:p>
        </p:txBody>
      </p: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8D18BB59-519C-084B-CC09-6AFE5EE284B0}"/>
              </a:ext>
            </a:extLst>
          </p:cNvPr>
          <p:cNvSpPr txBox="1"/>
          <p:nvPr/>
        </p:nvSpPr>
        <p:spPr>
          <a:xfrm>
            <a:off x="8379206" y="9636093"/>
            <a:ext cx="8402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>
                <a:solidFill>
                  <a:schemeClr val="bg1"/>
                </a:solidFill>
                <a:latin typeface="Century Gothic" panose="020B0502020202020204" pitchFamily="34" charset="0"/>
              </a:rPr>
              <a:t>• Calendário</a:t>
            </a:r>
          </a:p>
          <a:p>
            <a:r>
              <a:rPr lang="pt-BR" sz="800" dirty="0">
                <a:solidFill>
                  <a:schemeClr val="bg1"/>
                </a:solidFill>
                <a:latin typeface="Century Gothic" panose="020B0502020202020204" pitchFamily="34" charset="0"/>
              </a:rPr>
              <a:t>• </a:t>
            </a:r>
            <a:r>
              <a:rPr lang="pt-BR" sz="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Trello</a:t>
            </a:r>
            <a:endParaRPr lang="pt-BR" sz="800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r>
              <a:rPr lang="pt-BR" sz="800" dirty="0">
                <a:solidFill>
                  <a:schemeClr val="bg1"/>
                </a:solidFill>
                <a:latin typeface="Century Gothic" panose="020B0502020202020204" pitchFamily="34" charset="0"/>
              </a:rPr>
              <a:t>• Entregas</a:t>
            </a:r>
          </a:p>
        </p:txBody>
      </p: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624B153D-DF6A-6139-046B-2F282A196821}"/>
              </a:ext>
            </a:extLst>
          </p:cNvPr>
          <p:cNvSpPr txBox="1"/>
          <p:nvPr/>
        </p:nvSpPr>
        <p:spPr>
          <a:xfrm>
            <a:off x="7111910" y="9637638"/>
            <a:ext cx="11592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>
                <a:solidFill>
                  <a:schemeClr val="bg1"/>
                </a:solidFill>
                <a:latin typeface="Century Gothic" panose="020B0502020202020204" pitchFamily="34" charset="0"/>
              </a:rPr>
              <a:t>• Sobre o case</a:t>
            </a:r>
          </a:p>
          <a:p>
            <a:r>
              <a:rPr lang="pt-BR" sz="800" dirty="0">
                <a:solidFill>
                  <a:schemeClr val="bg1"/>
                </a:solidFill>
                <a:latin typeface="Century Gothic" panose="020B0502020202020204" pitchFamily="34" charset="0"/>
              </a:rPr>
              <a:t>• Documentações</a:t>
            </a:r>
          </a:p>
          <a:p>
            <a:r>
              <a:rPr lang="pt-BR" sz="800" dirty="0">
                <a:solidFill>
                  <a:schemeClr val="bg1"/>
                </a:solidFill>
                <a:latin typeface="Century Gothic" panose="020B0502020202020204" pitchFamily="34" charset="0"/>
              </a:rPr>
              <a:t>• Solução</a:t>
            </a:r>
          </a:p>
        </p:txBody>
      </p:sp>
      <p:sp>
        <p:nvSpPr>
          <p:cNvPr id="54" name="Retângulo: Cantos Arredondados 53">
            <a:extLst>
              <a:ext uri="{FF2B5EF4-FFF2-40B4-BE49-F238E27FC236}">
                <a16:creationId xmlns:a16="http://schemas.microsoft.com/office/drawing/2014/main" id="{D62245C9-AC5A-4D85-5917-3A6AA8C22447}"/>
              </a:ext>
            </a:extLst>
          </p:cNvPr>
          <p:cNvSpPr/>
          <p:nvPr/>
        </p:nvSpPr>
        <p:spPr>
          <a:xfrm>
            <a:off x="2421838" y="356123"/>
            <a:ext cx="461837" cy="52528"/>
          </a:xfrm>
          <a:prstGeom prst="roundRect">
            <a:avLst>
              <a:gd name="adj" fmla="val 50000"/>
            </a:avLst>
          </a:prstGeom>
          <a:solidFill>
            <a:srgbClr val="74C3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2" name="CaixaDeTexto 81">
            <a:extLst>
              <a:ext uri="{FF2B5EF4-FFF2-40B4-BE49-F238E27FC236}">
                <a16:creationId xmlns:a16="http://schemas.microsoft.com/office/drawing/2014/main" id="{7B1D7D1B-26A3-EEDA-8CC1-78C318676318}"/>
              </a:ext>
            </a:extLst>
          </p:cNvPr>
          <p:cNvSpPr txBox="1"/>
          <p:nvPr/>
        </p:nvSpPr>
        <p:spPr>
          <a:xfrm>
            <a:off x="832898" y="1494537"/>
            <a:ext cx="77812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Lorem</a:t>
            </a:r>
            <a:r>
              <a:rPr lang="pt-B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 ipsum </a:t>
            </a:r>
            <a:r>
              <a:rPr lang="pt-BR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dolor</a:t>
            </a:r>
            <a:r>
              <a:rPr lang="pt-B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 </a:t>
            </a:r>
            <a:r>
              <a:rPr lang="pt-BR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sit</a:t>
            </a:r>
            <a:r>
              <a:rPr lang="pt-B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 </a:t>
            </a:r>
            <a:r>
              <a:rPr lang="pt-BR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amet</a:t>
            </a:r>
            <a:r>
              <a:rPr lang="pt-B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, </a:t>
            </a:r>
            <a:r>
              <a:rPr lang="pt-BR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consectetur</a:t>
            </a:r>
            <a:r>
              <a:rPr lang="pt-B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 </a:t>
            </a:r>
            <a:r>
              <a:rPr lang="pt-BR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adipiscing</a:t>
            </a:r>
            <a:r>
              <a:rPr lang="pt-B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 </a:t>
            </a:r>
            <a:r>
              <a:rPr lang="pt-BR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elit</a:t>
            </a:r>
            <a:r>
              <a:rPr lang="pt-B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. </a:t>
            </a:r>
            <a:r>
              <a:rPr lang="pt-BR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Sed</a:t>
            </a:r>
            <a:r>
              <a:rPr lang="pt-B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 </a:t>
            </a:r>
            <a:r>
              <a:rPr lang="pt-BR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lacinia</a:t>
            </a:r>
            <a:r>
              <a:rPr lang="pt-B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 </a:t>
            </a:r>
            <a:r>
              <a:rPr lang="pt-BR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purus</a:t>
            </a:r>
            <a:r>
              <a:rPr lang="pt-B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 non justo </a:t>
            </a:r>
            <a:r>
              <a:rPr lang="pt-BR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iaculis</a:t>
            </a:r>
            <a:r>
              <a:rPr lang="pt-B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, non tempus </a:t>
            </a:r>
            <a:r>
              <a:rPr lang="pt-BR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dui</a:t>
            </a:r>
            <a:r>
              <a:rPr lang="pt-B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 </a:t>
            </a:r>
            <a:r>
              <a:rPr lang="pt-BR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commodo</a:t>
            </a:r>
            <a:r>
              <a:rPr lang="pt-B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. </a:t>
            </a:r>
            <a:r>
              <a:rPr lang="pt-BR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Curabitur</a:t>
            </a:r>
            <a:r>
              <a:rPr lang="pt-B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 </a:t>
            </a:r>
            <a:r>
              <a:rPr lang="pt-BR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nec</a:t>
            </a:r>
            <a:r>
              <a:rPr lang="pt-B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 gravida augue, et </a:t>
            </a:r>
            <a:r>
              <a:rPr lang="pt-BR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tempor</a:t>
            </a:r>
            <a:r>
              <a:rPr lang="pt-B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 </a:t>
            </a:r>
            <a:r>
              <a:rPr lang="pt-BR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lectus</a:t>
            </a:r>
            <a:r>
              <a:rPr lang="pt-B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. </a:t>
            </a:r>
            <a:r>
              <a:rPr lang="pt-BR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Sed</a:t>
            </a:r>
            <a:r>
              <a:rPr lang="pt-B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 </a:t>
            </a:r>
            <a:r>
              <a:rPr lang="pt-BR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sed</a:t>
            </a:r>
            <a:r>
              <a:rPr lang="pt-B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 </a:t>
            </a:r>
            <a:r>
              <a:rPr lang="pt-BR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mattis</a:t>
            </a:r>
            <a:r>
              <a:rPr lang="pt-B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 </a:t>
            </a:r>
            <a:r>
              <a:rPr lang="pt-BR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mauris</a:t>
            </a:r>
            <a:r>
              <a:rPr lang="pt-B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. Ut </a:t>
            </a:r>
            <a:r>
              <a:rPr lang="pt-BR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ut</a:t>
            </a:r>
            <a:r>
              <a:rPr lang="pt-B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 </a:t>
            </a:r>
            <a:r>
              <a:rPr lang="pt-BR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molestie</a:t>
            </a:r>
            <a:r>
              <a:rPr lang="pt-B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 </a:t>
            </a:r>
            <a:r>
              <a:rPr lang="pt-BR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metus</a:t>
            </a:r>
            <a:r>
              <a:rPr lang="pt-B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, ac </a:t>
            </a:r>
            <a:r>
              <a:rPr lang="pt-BR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aliquam</a:t>
            </a:r>
            <a:r>
              <a:rPr lang="pt-B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 est</a:t>
            </a:r>
          </a:p>
        </p:txBody>
      </p:sp>
      <p:sp>
        <p:nvSpPr>
          <p:cNvPr id="83" name="CaixaDeTexto 82">
            <a:extLst>
              <a:ext uri="{FF2B5EF4-FFF2-40B4-BE49-F238E27FC236}">
                <a16:creationId xmlns:a16="http://schemas.microsoft.com/office/drawing/2014/main" id="{8C326A69-363A-8576-1892-AB8003D295B8}"/>
              </a:ext>
            </a:extLst>
          </p:cNvPr>
          <p:cNvSpPr txBox="1"/>
          <p:nvPr/>
        </p:nvSpPr>
        <p:spPr>
          <a:xfrm>
            <a:off x="832897" y="1027134"/>
            <a:ext cx="60945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i="0" dirty="0">
                <a:solidFill>
                  <a:srgbClr val="00B0F0"/>
                </a:solidFill>
                <a:effectLst/>
                <a:latin typeface="Century Gothic" panose="020B0502020202020204" pitchFamily="34" charset="0"/>
              </a:rPr>
              <a:t>Diagramas</a:t>
            </a:r>
          </a:p>
        </p:txBody>
      </p:sp>
      <p:cxnSp>
        <p:nvCxnSpPr>
          <p:cNvPr id="87" name="Conector reto 86">
            <a:extLst>
              <a:ext uri="{FF2B5EF4-FFF2-40B4-BE49-F238E27FC236}">
                <a16:creationId xmlns:a16="http://schemas.microsoft.com/office/drawing/2014/main" id="{2647BCA7-B23E-F015-EB2A-BFADEF95E344}"/>
              </a:ext>
            </a:extLst>
          </p:cNvPr>
          <p:cNvCxnSpPr>
            <a:cxnSpLocks/>
          </p:cNvCxnSpPr>
          <p:nvPr/>
        </p:nvCxnSpPr>
        <p:spPr>
          <a:xfrm flipH="1">
            <a:off x="934497" y="1459966"/>
            <a:ext cx="7679618" cy="0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Agrupar 40">
            <a:extLst>
              <a:ext uri="{FF2B5EF4-FFF2-40B4-BE49-F238E27FC236}">
                <a16:creationId xmlns:a16="http://schemas.microsoft.com/office/drawing/2014/main" id="{BB54913C-225C-EDCD-74D8-8A6C272039D5}"/>
              </a:ext>
            </a:extLst>
          </p:cNvPr>
          <p:cNvGrpSpPr/>
          <p:nvPr/>
        </p:nvGrpSpPr>
        <p:grpSpPr>
          <a:xfrm>
            <a:off x="17219350" y="8622929"/>
            <a:ext cx="711848" cy="406388"/>
            <a:chOff x="16268700" y="3942611"/>
            <a:chExt cx="711848" cy="406388"/>
          </a:xfrm>
        </p:grpSpPr>
        <p:sp>
          <p:nvSpPr>
            <p:cNvPr id="42" name="Retângulo: Cantos Arredondados 41">
              <a:extLst>
                <a:ext uri="{FF2B5EF4-FFF2-40B4-BE49-F238E27FC236}">
                  <a16:creationId xmlns:a16="http://schemas.microsoft.com/office/drawing/2014/main" id="{CCA70991-027C-B3A3-2272-B3AD667635BB}"/>
                </a:ext>
              </a:extLst>
            </p:cNvPr>
            <p:cNvSpPr/>
            <p:nvPr/>
          </p:nvSpPr>
          <p:spPr>
            <a:xfrm>
              <a:off x="16268700" y="3942611"/>
              <a:ext cx="711848" cy="406388"/>
            </a:xfrm>
            <a:prstGeom prst="roundRect">
              <a:avLst/>
            </a:prstGeom>
            <a:solidFill>
              <a:srgbClr val="00B0F0"/>
            </a:solidFill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3" name="Gráfico 42" descr="Ciclismo com preenchimento sólido">
              <a:extLst>
                <a:ext uri="{FF2B5EF4-FFF2-40B4-BE49-F238E27FC236}">
                  <a16:creationId xmlns:a16="http://schemas.microsoft.com/office/drawing/2014/main" id="{0A60B2DA-3F69-E308-6657-91CB07B55FA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6421430" y="3942611"/>
              <a:ext cx="406388" cy="406388"/>
            </a:xfrm>
            <a:prstGeom prst="rect">
              <a:avLst/>
            </a:prstGeom>
          </p:spPr>
        </p:pic>
      </p:grpSp>
      <p:pic>
        <p:nvPicPr>
          <p:cNvPr id="11" name="Imagem 10" descr="Diagrama&#10;&#10;Descrição gerada automaticamente">
            <a:extLst>
              <a:ext uri="{FF2B5EF4-FFF2-40B4-BE49-F238E27FC236}">
                <a16:creationId xmlns:a16="http://schemas.microsoft.com/office/drawing/2014/main" id="{7062E484-60E4-E5F4-0B9C-574A574B701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628" y="2053020"/>
            <a:ext cx="16358992" cy="6816247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C429B889-6207-3228-ED2C-5C120A2A4111}"/>
              </a:ext>
            </a:extLst>
          </p:cNvPr>
          <p:cNvSpPr/>
          <p:nvPr/>
        </p:nvSpPr>
        <p:spPr>
          <a:xfrm>
            <a:off x="11025406" y="875763"/>
            <a:ext cx="6429696" cy="1571219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Este diagrama é um exemplo. Peguei no google mesmo.</a:t>
            </a:r>
          </a:p>
        </p:txBody>
      </p:sp>
    </p:spTree>
    <p:extLst>
      <p:ext uri="{BB962C8B-B14F-4D97-AF65-F5344CB8AC3E}">
        <p14:creationId xmlns:p14="http://schemas.microsoft.com/office/powerpoint/2010/main" val="26798554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Diagrama&#10;&#10;Descrição gerada automaticamente com confiança baixa">
            <a:extLst>
              <a:ext uri="{FF2B5EF4-FFF2-40B4-BE49-F238E27FC236}">
                <a16:creationId xmlns:a16="http://schemas.microsoft.com/office/drawing/2014/main" id="{A3FEA925-363A-58F6-A62F-E1AD800F12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93"/>
            <a:ext cx="18288000" cy="10286999"/>
          </a:xfrm>
          <a:prstGeom prst="rect">
            <a:avLst/>
          </a:prstGeom>
        </p:spPr>
      </p:pic>
      <p:grpSp>
        <p:nvGrpSpPr>
          <p:cNvPr id="12" name="Agrupar 11">
            <a:extLst>
              <a:ext uri="{FF2B5EF4-FFF2-40B4-BE49-F238E27FC236}">
                <a16:creationId xmlns:a16="http://schemas.microsoft.com/office/drawing/2014/main" id="{2C2458D1-202C-6E36-5094-FBD76E9AC47E}"/>
              </a:ext>
            </a:extLst>
          </p:cNvPr>
          <p:cNvGrpSpPr/>
          <p:nvPr/>
        </p:nvGrpSpPr>
        <p:grpSpPr>
          <a:xfrm>
            <a:off x="1411" y="0"/>
            <a:ext cx="18285178" cy="513567"/>
            <a:chOff x="1411" y="0"/>
            <a:chExt cx="18285178" cy="609506"/>
          </a:xfrm>
        </p:grpSpPr>
        <p:sp>
          <p:nvSpPr>
            <p:cNvPr id="4" name="Retângulo 3">
              <a:extLst>
                <a:ext uri="{FF2B5EF4-FFF2-40B4-BE49-F238E27FC236}">
                  <a16:creationId xmlns:a16="http://schemas.microsoft.com/office/drawing/2014/main" id="{39E567E7-5541-1B77-A1C1-4D2BC8EDC054}"/>
                </a:ext>
              </a:extLst>
            </p:cNvPr>
            <p:cNvSpPr/>
            <p:nvPr/>
          </p:nvSpPr>
          <p:spPr>
            <a:xfrm>
              <a:off x="1411" y="0"/>
              <a:ext cx="18285178" cy="6095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7199"/>
            </a:p>
          </p:txBody>
        </p:sp>
        <p:cxnSp>
          <p:nvCxnSpPr>
            <p:cNvPr id="6" name="Conector reto 5">
              <a:extLst>
                <a:ext uri="{FF2B5EF4-FFF2-40B4-BE49-F238E27FC236}">
                  <a16:creationId xmlns:a16="http://schemas.microsoft.com/office/drawing/2014/main" id="{76EFB1E2-281B-3CF4-4B19-C2821B40F30D}"/>
                </a:ext>
              </a:extLst>
            </p:cNvPr>
            <p:cNvCxnSpPr>
              <a:cxnSpLocks/>
            </p:cNvCxnSpPr>
            <p:nvPr/>
          </p:nvCxnSpPr>
          <p:spPr>
            <a:xfrm>
              <a:off x="1411" y="609506"/>
              <a:ext cx="18285178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Imagem 13">
            <a:extLst>
              <a:ext uri="{FF2B5EF4-FFF2-40B4-BE49-F238E27FC236}">
                <a16:creationId xmlns:a16="http://schemas.microsoft.com/office/drawing/2014/main" id="{B88D5160-35EC-938A-55C1-F505814E9C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65" y="117084"/>
            <a:ext cx="904762" cy="285714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AD3E2C44-F1EC-3687-85A5-48C2DA01548D}"/>
              </a:ext>
            </a:extLst>
          </p:cNvPr>
          <p:cNvSpPr txBox="1"/>
          <p:nvPr/>
        </p:nvSpPr>
        <p:spPr>
          <a:xfrm>
            <a:off x="1353512" y="118283"/>
            <a:ext cx="5934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>
                <a:latin typeface="Helvetica" panose="020B0604020202020204" pitchFamily="34" charset="0"/>
                <a:cs typeface="Helvetica" panose="020B0604020202020204" pitchFamily="34" charset="0"/>
              </a:rPr>
              <a:t>Home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2A3A6AD7-30E0-3D61-8CC1-A4A05427FC7A}"/>
              </a:ext>
            </a:extLst>
          </p:cNvPr>
          <p:cNvSpPr txBox="1"/>
          <p:nvPr/>
        </p:nvSpPr>
        <p:spPr>
          <a:xfrm>
            <a:off x="2326130" y="118282"/>
            <a:ext cx="6703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>
                <a:latin typeface="Helvetica" panose="020B0604020202020204" pitchFamily="34" charset="0"/>
                <a:cs typeface="Helvetica" panose="020B0604020202020204" pitchFamily="34" charset="0"/>
              </a:rPr>
              <a:t>Projeto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FBBB0FAB-7801-5630-154B-5142592DD11E}"/>
              </a:ext>
            </a:extLst>
          </p:cNvPr>
          <p:cNvSpPr txBox="1"/>
          <p:nvPr/>
        </p:nvSpPr>
        <p:spPr>
          <a:xfrm>
            <a:off x="3375692" y="116690"/>
            <a:ext cx="10358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>
                <a:latin typeface="Helvetica" panose="020B0604020202020204" pitchFamily="34" charset="0"/>
                <a:cs typeface="Helvetica" panose="020B0604020202020204" pitchFamily="34" charset="0"/>
              </a:rPr>
              <a:t>Cronograma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836B6B3D-C3BB-16B7-98C4-1C66DC813770}"/>
              </a:ext>
            </a:extLst>
          </p:cNvPr>
          <p:cNvSpPr txBox="1"/>
          <p:nvPr/>
        </p:nvSpPr>
        <p:spPr>
          <a:xfrm>
            <a:off x="4790739" y="116689"/>
            <a:ext cx="6607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>
                <a:latin typeface="Helvetica" panose="020B0604020202020204" pitchFamily="34" charset="0"/>
                <a:cs typeface="Helvetica" panose="020B0604020202020204" pitchFamily="34" charset="0"/>
              </a:rPr>
              <a:t>Equipe</a:t>
            </a:r>
          </a:p>
        </p:txBody>
      </p:sp>
      <p:pic>
        <p:nvPicPr>
          <p:cNvPr id="20" name="Imagem 19" descr="Forma&#10;&#10;Descrição gerada automaticamente com confiança baixa">
            <a:extLst>
              <a:ext uri="{FF2B5EF4-FFF2-40B4-BE49-F238E27FC236}">
                <a16:creationId xmlns:a16="http://schemas.microsoft.com/office/drawing/2014/main" id="{3F55B266-AB27-1AE1-C622-02F26AD20C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92699" y="116689"/>
            <a:ext cx="276999" cy="276999"/>
          </a:xfrm>
          <a:prstGeom prst="rect">
            <a:avLst/>
          </a:prstGeom>
        </p:spPr>
      </p:pic>
      <p:sp>
        <p:nvSpPr>
          <p:cNvPr id="21" name="Retângulo 20">
            <a:extLst>
              <a:ext uri="{FF2B5EF4-FFF2-40B4-BE49-F238E27FC236}">
                <a16:creationId xmlns:a16="http://schemas.microsoft.com/office/drawing/2014/main" id="{558B0632-017C-E9AA-5ED6-F91272FCFA95}"/>
              </a:ext>
            </a:extLst>
          </p:cNvPr>
          <p:cNvSpPr/>
          <p:nvPr/>
        </p:nvSpPr>
        <p:spPr>
          <a:xfrm>
            <a:off x="0" y="9173029"/>
            <a:ext cx="18288000" cy="111238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21950296-5979-5678-E338-66A96970310B}"/>
              </a:ext>
            </a:extLst>
          </p:cNvPr>
          <p:cNvSpPr txBox="1"/>
          <p:nvPr/>
        </p:nvSpPr>
        <p:spPr>
          <a:xfrm>
            <a:off x="282874" y="9326325"/>
            <a:ext cx="11208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Lorem</a:t>
            </a:r>
            <a:r>
              <a:rPr lang="pt-BR" sz="1200" b="1" dirty="0">
                <a:solidFill>
                  <a:schemeClr val="bg1"/>
                </a:solidFill>
                <a:latin typeface="Century Gothic" panose="020B0502020202020204" pitchFamily="34" charset="0"/>
              </a:rPr>
              <a:t> ipsum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94FFABA8-8F23-EC21-90CE-2CE1BD5F054C}"/>
              </a:ext>
            </a:extLst>
          </p:cNvPr>
          <p:cNvSpPr txBox="1"/>
          <p:nvPr/>
        </p:nvSpPr>
        <p:spPr>
          <a:xfrm>
            <a:off x="282874" y="9636094"/>
            <a:ext cx="36604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" b="0" i="0" dirty="0" err="1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Nulla</a:t>
            </a:r>
            <a:r>
              <a:rPr lang="pt-BR" sz="800" b="0" i="0" dirty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 in </a:t>
            </a:r>
            <a:r>
              <a:rPr lang="pt-BR" sz="800" b="0" i="0" dirty="0" err="1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dapibus</a:t>
            </a:r>
            <a:r>
              <a:rPr lang="pt-BR" sz="800" b="0" i="0" dirty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 nunc. Nunc </a:t>
            </a:r>
            <a:r>
              <a:rPr lang="pt-BR" sz="800" b="0" i="0" dirty="0" err="1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eget</a:t>
            </a:r>
            <a:r>
              <a:rPr lang="pt-BR" sz="800" b="0" i="0" dirty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 </a:t>
            </a:r>
            <a:r>
              <a:rPr lang="pt-BR" sz="800" b="0" i="0" dirty="0" err="1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nisl</a:t>
            </a:r>
            <a:r>
              <a:rPr lang="pt-BR" sz="800" b="0" i="0" dirty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 </a:t>
            </a:r>
            <a:r>
              <a:rPr lang="pt-BR" sz="800" b="0" i="0" dirty="0" err="1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vel</a:t>
            </a:r>
            <a:r>
              <a:rPr lang="pt-BR" sz="800" b="0" i="0" dirty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 </a:t>
            </a:r>
            <a:r>
              <a:rPr lang="pt-BR" sz="800" b="0" i="0" dirty="0" err="1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neque</a:t>
            </a:r>
            <a:r>
              <a:rPr lang="pt-BR" sz="800" b="0" i="0" dirty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 </a:t>
            </a:r>
            <a:r>
              <a:rPr lang="pt-BR" sz="800" b="0" i="0" dirty="0" err="1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rutrum</a:t>
            </a:r>
            <a:r>
              <a:rPr lang="pt-BR" sz="800" b="0" i="0" dirty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 </a:t>
            </a:r>
            <a:r>
              <a:rPr lang="pt-BR" sz="800" b="0" i="0" dirty="0" err="1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iaculis</a:t>
            </a:r>
            <a:r>
              <a:rPr lang="pt-BR" sz="800" b="0" i="0" dirty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. Nunc </a:t>
            </a:r>
            <a:r>
              <a:rPr lang="pt-BR" sz="800" b="0" i="0" dirty="0" err="1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facilisis</a:t>
            </a:r>
            <a:r>
              <a:rPr lang="pt-BR" sz="800" b="0" i="0" dirty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 </a:t>
            </a:r>
            <a:r>
              <a:rPr lang="pt-BR" sz="800" b="0" i="0" dirty="0" err="1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facilisis</a:t>
            </a:r>
            <a:r>
              <a:rPr lang="pt-BR" sz="800" b="0" i="0" dirty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 </a:t>
            </a:r>
            <a:r>
              <a:rPr lang="pt-BR" sz="800" b="0" i="0" dirty="0" err="1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iaculis</a:t>
            </a:r>
            <a:r>
              <a:rPr lang="pt-BR" sz="800" b="0" i="0" dirty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. </a:t>
            </a:r>
            <a:r>
              <a:rPr lang="pt-BR" sz="800" b="0" i="0" dirty="0" err="1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Class</a:t>
            </a:r>
            <a:r>
              <a:rPr lang="pt-BR" sz="800" b="0" i="0" dirty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 </a:t>
            </a:r>
            <a:r>
              <a:rPr lang="pt-BR" sz="800" b="0" i="0" dirty="0" err="1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aptent</a:t>
            </a:r>
            <a:r>
              <a:rPr lang="pt-BR" sz="800" b="0" i="0" dirty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 </a:t>
            </a:r>
            <a:r>
              <a:rPr lang="pt-BR" sz="800" b="0" i="0" dirty="0" err="1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taciti</a:t>
            </a:r>
            <a:r>
              <a:rPr lang="pt-BR" sz="800" b="0" i="0" dirty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 </a:t>
            </a:r>
            <a:r>
              <a:rPr lang="pt-BR" sz="800" b="0" i="0" dirty="0" err="1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sociosqu</a:t>
            </a:r>
            <a:r>
              <a:rPr lang="pt-BR" sz="800" b="0" i="0" dirty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 ad </a:t>
            </a:r>
            <a:r>
              <a:rPr lang="pt-BR" sz="800" b="0" i="0" dirty="0" err="1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litora</a:t>
            </a:r>
            <a:r>
              <a:rPr lang="pt-BR" sz="800" b="0" i="0" dirty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 </a:t>
            </a:r>
            <a:r>
              <a:rPr lang="pt-BR" sz="800" b="0" i="0" dirty="0" err="1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torquent</a:t>
            </a:r>
            <a:r>
              <a:rPr lang="pt-BR" sz="800" b="0" i="0" dirty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 per </a:t>
            </a:r>
            <a:r>
              <a:rPr lang="pt-BR" sz="800" b="0" i="0" dirty="0" err="1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conubia</a:t>
            </a:r>
            <a:r>
              <a:rPr lang="pt-BR" sz="800" b="0" i="0" dirty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 </a:t>
            </a:r>
            <a:r>
              <a:rPr lang="pt-BR" sz="800" b="0" i="0" dirty="0" err="1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nostra</a:t>
            </a:r>
            <a:r>
              <a:rPr lang="pt-BR" sz="800" b="0" i="0" dirty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, per </a:t>
            </a:r>
            <a:r>
              <a:rPr lang="pt-BR" sz="800" b="0" i="0" dirty="0" err="1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inceptos</a:t>
            </a:r>
            <a:r>
              <a:rPr lang="pt-BR" sz="800" b="0" i="0" dirty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 </a:t>
            </a:r>
            <a:r>
              <a:rPr lang="pt-BR" sz="800" b="0" i="0" dirty="0" err="1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himenaeos</a:t>
            </a:r>
            <a:r>
              <a:rPr lang="pt-BR" sz="800" b="0" i="0" dirty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.</a:t>
            </a:r>
            <a:endParaRPr lang="pt-BR" sz="8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91A1836E-013F-AAC6-3DAA-9C56BC364624}"/>
              </a:ext>
            </a:extLst>
          </p:cNvPr>
          <p:cNvSpPr txBox="1"/>
          <p:nvPr/>
        </p:nvSpPr>
        <p:spPr>
          <a:xfrm>
            <a:off x="5830684" y="125799"/>
            <a:ext cx="10967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>
                <a:latin typeface="Helvetica" panose="020B0604020202020204" pitchFamily="34" charset="0"/>
                <a:cs typeface="Helvetica" panose="020B0604020202020204" pitchFamily="34" charset="0"/>
              </a:rPr>
              <a:t>Fale conosco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FD52CE93-6208-425B-C0C8-951E28923034}"/>
              </a:ext>
            </a:extLst>
          </p:cNvPr>
          <p:cNvSpPr txBox="1"/>
          <p:nvPr/>
        </p:nvSpPr>
        <p:spPr>
          <a:xfrm>
            <a:off x="5921558" y="9323476"/>
            <a:ext cx="6110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Home</a:t>
            </a: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BA91F27F-C481-0054-1009-0BCDDDA7BCA6}"/>
              </a:ext>
            </a:extLst>
          </p:cNvPr>
          <p:cNvSpPr txBox="1"/>
          <p:nvPr/>
        </p:nvSpPr>
        <p:spPr>
          <a:xfrm>
            <a:off x="7111910" y="9323475"/>
            <a:ext cx="7152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Projeto</a:t>
            </a: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FFBD7838-84A3-4494-CCA8-8ACE61397718}"/>
              </a:ext>
            </a:extLst>
          </p:cNvPr>
          <p:cNvSpPr txBox="1"/>
          <p:nvPr/>
        </p:nvSpPr>
        <p:spPr>
          <a:xfrm>
            <a:off x="8379206" y="9321883"/>
            <a:ext cx="10983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Cronograma</a:t>
            </a: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2636A7A6-6ADC-62F8-E0BD-7E0CF89B557A}"/>
              </a:ext>
            </a:extLst>
          </p:cNvPr>
          <p:cNvSpPr txBox="1"/>
          <p:nvPr/>
        </p:nvSpPr>
        <p:spPr>
          <a:xfrm>
            <a:off x="10011987" y="9321882"/>
            <a:ext cx="6992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Equipe</a:t>
            </a: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75E06BF1-004E-B0D1-C0EB-09E33F39C633}"/>
              </a:ext>
            </a:extLst>
          </p:cNvPr>
          <p:cNvSpPr txBox="1"/>
          <p:nvPr/>
        </p:nvSpPr>
        <p:spPr>
          <a:xfrm>
            <a:off x="11269667" y="9330992"/>
            <a:ext cx="5795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F.A.Q</a:t>
            </a: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7E646AF2-DFA3-FADB-19E7-D46D85F6BE52}"/>
              </a:ext>
            </a:extLst>
          </p:cNvPr>
          <p:cNvSpPr txBox="1"/>
          <p:nvPr/>
        </p:nvSpPr>
        <p:spPr>
          <a:xfrm>
            <a:off x="11269667" y="9636622"/>
            <a:ext cx="10038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>
                <a:solidFill>
                  <a:schemeClr val="bg1"/>
                </a:solidFill>
                <a:latin typeface="Century Gothic" panose="020B0502020202020204" pitchFamily="34" charset="0"/>
              </a:rPr>
              <a:t>• Como acessar</a:t>
            </a:r>
          </a:p>
          <a:p>
            <a:r>
              <a:rPr lang="pt-BR" sz="800" dirty="0">
                <a:solidFill>
                  <a:schemeClr val="bg1"/>
                </a:solidFill>
                <a:latin typeface="Century Gothic" panose="020B0502020202020204" pitchFamily="34" charset="0"/>
              </a:rPr>
              <a:t>• </a:t>
            </a:r>
            <a:r>
              <a:rPr lang="pt-BR" sz="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Lorem</a:t>
            </a:r>
            <a:r>
              <a:rPr lang="pt-BR" sz="800" dirty="0">
                <a:solidFill>
                  <a:schemeClr val="bg1"/>
                </a:solidFill>
                <a:latin typeface="Century Gothic" panose="020B0502020202020204" pitchFamily="34" charset="0"/>
              </a:rPr>
              <a:t> Ipsum</a:t>
            </a:r>
          </a:p>
          <a:p>
            <a:r>
              <a:rPr lang="pt-BR" sz="800" dirty="0">
                <a:solidFill>
                  <a:schemeClr val="bg1"/>
                </a:solidFill>
                <a:latin typeface="Century Gothic" panose="020B0502020202020204" pitchFamily="34" charset="0"/>
              </a:rPr>
              <a:t>• </a:t>
            </a:r>
            <a:r>
              <a:rPr lang="pt-BR" sz="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Lorem</a:t>
            </a:r>
            <a:r>
              <a:rPr lang="pt-BR" sz="800" dirty="0">
                <a:solidFill>
                  <a:schemeClr val="bg1"/>
                </a:solidFill>
                <a:latin typeface="Century Gothic" panose="020B0502020202020204" pitchFamily="34" charset="0"/>
              </a:rPr>
              <a:t> Ipsum</a:t>
            </a: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7397894D-73E3-2781-492D-EAA278AE0A85}"/>
              </a:ext>
            </a:extLst>
          </p:cNvPr>
          <p:cNvSpPr txBox="1"/>
          <p:nvPr/>
        </p:nvSpPr>
        <p:spPr>
          <a:xfrm>
            <a:off x="10011987" y="9636093"/>
            <a:ext cx="10134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>
                <a:solidFill>
                  <a:schemeClr val="bg1"/>
                </a:solidFill>
                <a:latin typeface="Century Gothic" panose="020B0502020202020204" pitchFamily="34" charset="0"/>
              </a:rPr>
              <a:t>• A equipe</a:t>
            </a:r>
          </a:p>
          <a:p>
            <a:r>
              <a:rPr lang="pt-BR" sz="800" dirty="0">
                <a:solidFill>
                  <a:schemeClr val="bg1"/>
                </a:solidFill>
                <a:latin typeface="Century Gothic" panose="020B0502020202020204" pitchFamily="34" charset="0"/>
              </a:rPr>
              <a:t>• Perfil individual</a:t>
            </a:r>
          </a:p>
        </p:txBody>
      </p: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8D18BB59-519C-084B-CC09-6AFE5EE284B0}"/>
              </a:ext>
            </a:extLst>
          </p:cNvPr>
          <p:cNvSpPr txBox="1"/>
          <p:nvPr/>
        </p:nvSpPr>
        <p:spPr>
          <a:xfrm>
            <a:off x="8379206" y="9636093"/>
            <a:ext cx="8402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>
                <a:solidFill>
                  <a:schemeClr val="bg1"/>
                </a:solidFill>
                <a:latin typeface="Century Gothic" panose="020B0502020202020204" pitchFamily="34" charset="0"/>
              </a:rPr>
              <a:t>• Calendário</a:t>
            </a:r>
          </a:p>
          <a:p>
            <a:r>
              <a:rPr lang="pt-BR" sz="800" dirty="0">
                <a:solidFill>
                  <a:schemeClr val="bg1"/>
                </a:solidFill>
                <a:latin typeface="Century Gothic" panose="020B0502020202020204" pitchFamily="34" charset="0"/>
              </a:rPr>
              <a:t>• </a:t>
            </a:r>
            <a:r>
              <a:rPr lang="pt-BR" sz="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Trello</a:t>
            </a:r>
            <a:endParaRPr lang="pt-BR" sz="800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r>
              <a:rPr lang="pt-BR" sz="800" dirty="0">
                <a:solidFill>
                  <a:schemeClr val="bg1"/>
                </a:solidFill>
                <a:latin typeface="Century Gothic" panose="020B0502020202020204" pitchFamily="34" charset="0"/>
              </a:rPr>
              <a:t>• Entregas</a:t>
            </a:r>
          </a:p>
        </p:txBody>
      </p: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624B153D-DF6A-6139-046B-2F282A196821}"/>
              </a:ext>
            </a:extLst>
          </p:cNvPr>
          <p:cNvSpPr txBox="1"/>
          <p:nvPr/>
        </p:nvSpPr>
        <p:spPr>
          <a:xfrm>
            <a:off x="7111910" y="9637638"/>
            <a:ext cx="11592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>
                <a:solidFill>
                  <a:schemeClr val="bg1"/>
                </a:solidFill>
                <a:latin typeface="Century Gothic" panose="020B0502020202020204" pitchFamily="34" charset="0"/>
              </a:rPr>
              <a:t>• Sobre o case</a:t>
            </a:r>
          </a:p>
          <a:p>
            <a:r>
              <a:rPr lang="pt-BR" sz="800" dirty="0">
                <a:solidFill>
                  <a:schemeClr val="bg1"/>
                </a:solidFill>
                <a:latin typeface="Century Gothic" panose="020B0502020202020204" pitchFamily="34" charset="0"/>
              </a:rPr>
              <a:t>• Documentações</a:t>
            </a:r>
          </a:p>
          <a:p>
            <a:r>
              <a:rPr lang="pt-BR" sz="800" dirty="0">
                <a:solidFill>
                  <a:schemeClr val="bg1"/>
                </a:solidFill>
                <a:latin typeface="Century Gothic" panose="020B0502020202020204" pitchFamily="34" charset="0"/>
              </a:rPr>
              <a:t>• Solução</a:t>
            </a:r>
          </a:p>
        </p:txBody>
      </p:sp>
      <p:sp>
        <p:nvSpPr>
          <p:cNvPr id="54" name="Retângulo: Cantos Arredondados 53">
            <a:extLst>
              <a:ext uri="{FF2B5EF4-FFF2-40B4-BE49-F238E27FC236}">
                <a16:creationId xmlns:a16="http://schemas.microsoft.com/office/drawing/2014/main" id="{D62245C9-AC5A-4D85-5917-3A6AA8C22447}"/>
              </a:ext>
            </a:extLst>
          </p:cNvPr>
          <p:cNvSpPr/>
          <p:nvPr/>
        </p:nvSpPr>
        <p:spPr>
          <a:xfrm>
            <a:off x="2421838" y="356123"/>
            <a:ext cx="461837" cy="52528"/>
          </a:xfrm>
          <a:prstGeom prst="roundRect">
            <a:avLst>
              <a:gd name="adj" fmla="val 50000"/>
            </a:avLst>
          </a:prstGeom>
          <a:solidFill>
            <a:srgbClr val="74C3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2" name="CaixaDeTexto 81">
            <a:extLst>
              <a:ext uri="{FF2B5EF4-FFF2-40B4-BE49-F238E27FC236}">
                <a16:creationId xmlns:a16="http://schemas.microsoft.com/office/drawing/2014/main" id="{7B1D7D1B-26A3-EEDA-8CC1-78C318676318}"/>
              </a:ext>
            </a:extLst>
          </p:cNvPr>
          <p:cNvSpPr txBox="1"/>
          <p:nvPr/>
        </p:nvSpPr>
        <p:spPr>
          <a:xfrm>
            <a:off x="832898" y="1494537"/>
            <a:ext cx="77812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Lorem</a:t>
            </a:r>
            <a:r>
              <a:rPr lang="pt-B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 ipsum </a:t>
            </a:r>
            <a:r>
              <a:rPr lang="pt-BR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dolor</a:t>
            </a:r>
            <a:r>
              <a:rPr lang="pt-B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 </a:t>
            </a:r>
            <a:r>
              <a:rPr lang="pt-BR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sit</a:t>
            </a:r>
            <a:r>
              <a:rPr lang="pt-B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 </a:t>
            </a:r>
            <a:r>
              <a:rPr lang="pt-BR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amet</a:t>
            </a:r>
            <a:r>
              <a:rPr lang="pt-B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, </a:t>
            </a:r>
            <a:r>
              <a:rPr lang="pt-BR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consectetur</a:t>
            </a:r>
            <a:r>
              <a:rPr lang="pt-B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 </a:t>
            </a:r>
            <a:r>
              <a:rPr lang="pt-BR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adipiscing</a:t>
            </a:r>
            <a:r>
              <a:rPr lang="pt-B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 </a:t>
            </a:r>
            <a:r>
              <a:rPr lang="pt-BR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elit</a:t>
            </a:r>
            <a:r>
              <a:rPr lang="pt-B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. </a:t>
            </a:r>
            <a:r>
              <a:rPr lang="pt-BR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Sed</a:t>
            </a:r>
            <a:r>
              <a:rPr lang="pt-B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 </a:t>
            </a:r>
            <a:r>
              <a:rPr lang="pt-BR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lacinia</a:t>
            </a:r>
            <a:r>
              <a:rPr lang="pt-B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 </a:t>
            </a:r>
            <a:r>
              <a:rPr lang="pt-BR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purus</a:t>
            </a:r>
            <a:r>
              <a:rPr lang="pt-B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 non justo </a:t>
            </a:r>
            <a:r>
              <a:rPr lang="pt-BR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iaculis</a:t>
            </a:r>
            <a:r>
              <a:rPr lang="pt-B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, non tempus </a:t>
            </a:r>
            <a:r>
              <a:rPr lang="pt-BR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dui</a:t>
            </a:r>
            <a:r>
              <a:rPr lang="pt-B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 </a:t>
            </a:r>
            <a:r>
              <a:rPr lang="pt-BR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commodo</a:t>
            </a:r>
            <a:r>
              <a:rPr lang="pt-B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. </a:t>
            </a:r>
            <a:r>
              <a:rPr lang="pt-BR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Curabitur</a:t>
            </a:r>
            <a:r>
              <a:rPr lang="pt-B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 </a:t>
            </a:r>
            <a:r>
              <a:rPr lang="pt-BR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nec</a:t>
            </a:r>
            <a:r>
              <a:rPr lang="pt-B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 gravida augue, et </a:t>
            </a:r>
            <a:r>
              <a:rPr lang="pt-BR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tempor</a:t>
            </a:r>
            <a:r>
              <a:rPr lang="pt-B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 </a:t>
            </a:r>
            <a:r>
              <a:rPr lang="pt-BR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lectus</a:t>
            </a:r>
            <a:r>
              <a:rPr lang="pt-B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. </a:t>
            </a:r>
            <a:r>
              <a:rPr lang="pt-BR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Sed</a:t>
            </a:r>
            <a:r>
              <a:rPr lang="pt-B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 </a:t>
            </a:r>
            <a:r>
              <a:rPr lang="pt-BR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sed</a:t>
            </a:r>
            <a:r>
              <a:rPr lang="pt-B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 </a:t>
            </a:r>
            <a:r>
              <a:rPr lang="pt-BR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mattis</a:t>
            </a:r>
            <a:r>
              <a:rPr lang="pt-B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 </a:t>
            </a:r>
            <a:r>
              <a:rPr lang="pt-BR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mauris</a:t>
            </a:r>
            <a:r>
              <a:rPr lang="pt-B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. Ut </a:t>
            </a:r>
            <a:r>
              <a:rPr lang="pt-BR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ut</a:t>
            </a:r>
            <a:r>
              <a:rPr lang="pt-B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 </a:t>
            </a:r>
            <a:r>
              <a:rPr lang="pt-BR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molestie</a:t>
            </a:r>
            <a:r>
              <a:rPr lang="pt-B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 </a:t>
            </a:r>
            <a:r>
              <a:rPr lang="pt-BR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metus</a:t>
            </a:r>
            <a:r>
              <a:rPr lang="pt-B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, ac </a:t>
            </a:r>
            <a:r>
              <a:rPr lang="pt-BR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aliquam</a:t>
            </a:r>
            <a:r>
              <a:rPr lang="pt-B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 est</a:t>
            </a:r>
          </a:p>
        </p:txBody>
      </p:sp>
      <p:sp>
        <p:nvSpPr>
          <p:cNvPr id="83" name="CaixaDeTexto 82">
            <a:extLst>
              <a:ext uri="{FF2B5EF4-FFF2-40B4-BE49-F238E27FC236}">
                <a16:creationId xmlns:a16="http://schemas.microsoft.com/office/drawing/2014/main" id="{8C326A69-363A-8576-1892-AB8003D295B8}"/>
              </a:ext>
            </a:extLst>
          </p:cNvPr>
          <p:cNvSpPr txBox="1"/>
          <p:nvPr/>
        </p:nvSpPr>
        <p:spPr>
          <a:xfrm>
            <a:off x="832897" y="1027134"/>
            <a:ext cx="60945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i="0" dirty="0">
                <a:solidFill>
                  <a:srgbClr val="00B0F0"/>
                </a:solidFill>
                <a:effectLst/>
                <a:latin typeface="Century Gothic" panose="020B0502020202020204" pitchFamily="34" charset="0"/>
              </a:rPr>
              <a:t>Diagramas</a:t>
            </a:r>
          </a:p>
        </p:txBody>
      </p:sp>
      <p:cxnSp>
        <p:nvCxnSpPr>
          <p:cNvPr id="87" name="Conector reto 86">
            <a:extLst>
              <a:ext uri="{FF2B5EF4-FFF2-40B4-BE49-F238E27FC236}">
                <a16:creationId xmlns:a16="http://schemas.microsoft.com/office/drawing/2014/main" id="{2647BCA7-B23E-F015-EB2A-BFADEF95E344}"/>
              </a:ext>
            </a:extLst>
          </p:cNvPr>
          <p:cNvCxnSpPr>
            <a:cxnSpLocks/>
          </p:cNvCxnSpPr>
          <p:nvPr/>
        </p:nvCxnSpPr>
        <p:spPr>
          <a:xfrm flipH="1">
            <a:off x="934497" y="1459966"/>
            <a:ext cx="7679618" cy="0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Agrupar 40">
            <a:extLst>
              <a:ext uri="{FF2B5EF4-FFF2-40B4-BE49-F238E27FC236}">
                <a16:creationId xmlns:a16="http://schemas.microsoft.com/office/drawing/2014/main" id="{BB54913C-225C-EDCD-74D8-8A6C272039D5}"/>
              </a:ext>
            </a:extLst>
          </p:cNvPr>
          <p:cNvGrpSpPr/>
          <p:nvPr/>
        </p:nvGrpSpPr>
        <p:grpSpPr>
          <a:xfrm>
            <a:off x="17219350" y="8622929"/>
            <a:ext cx="711848" cy="406388"/>
            <a:chOff x="16268700" y="3942611"/>
            <a:chExt cx="711848" cy="406388"/>
          </a:xfrm>
        </p:grpSpPr>
        <p:sp>
          <p:nvSpPr>
            <p:cNvPr id="42" name="Retângulo: Cantos Arredondados 41">
              <a:extLst>
                <a:ext uri="{FF2B5EF4-FFF2-40B4-BE49-F238E27FC236}">
                  <a16:creationId xmlns:a16="http://schemas.microsoft.com/office/drawing/2014/main" id="{CCA70991-027C-B3A3-2272-B3AD667635BB}"/>
                </a:ext>
              </a:extLst>
            </p:cNvPr>
            <p:cNvSpPr/>
            <p:nvPr/>
          </p:nvSpPr>
          <p:spPr>
            <a:xfrm>
              <a:off x="16268700" y="3942611"/>
              <a:ext cx="711848" cy="406388"/>
            </a:xfrm>
            <a:prstGeom prst="roundRect">
              <a:avLst/>
            </a:prstGeom>
            <a:solidFill>
              <a:srgbClr val="00B0F0"/>
            </a:solidFill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3" name="Gráfico 42" descr="Ciclismo com preenchimento sólido">
              <a:extLst>
                <a:ext uri="{FF2B5EF4-FFF2-40B4-BE49-F238E27FC236}">
                  <a16:creationId xmlns:a16="http://schemas.microsoft.com/office/drawing/2014/main" id="{0A60B2DA-3F69-E308-6657-91CB07B55FA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6421430" y="3942611"/>
              <a:ext cx="406388" cy="406388"/>
            </a:xfrm>
            <a:prstGeom prst="rect">
              <a:avLst/>
            </a:prstGeom>
          </p:spPr>
        </p:pic>
      </p:grpSp>
      <p:pic>
        <p:nvPicPr>
          <p:cNvPr id="3" name="Imagem 2" descr="Interface gráfica do usuário, Aplicativo, Teams&#10;&#10;Descrição gerada automaticamente">
            <a:extLst>
              <a:ext uri="{FF2B5EF4-FFF2-40B4-BE49-F238E27FC236}">
                <a16:creationId xmlns:a16="http://schemas.microsoft.com/office/drawing/2014/main" id="{8C85EAC8-C70C-517C-6B9E-95B8A749AC7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370" y="2788598"/>
            <a:ext cx="16482807" cy="5978622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3BC4E9E3-1C0E-DAE5-582D-B2616B4D8547}"/>
              </a:ext>
            </a:extLst>
          </p:cNvPr>
          <p:cNvSpPr/>
          <p:nvPr/>
        </p:nvSpPr>
        <p:spPr>
          <a:xfrm>
            <a:off x="11025406" y="875763"/>
            <a:ext cx="6429696" cy="1571219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Este diagrama é um exemplo. Peguei no google mesmo.</a:t>
            </a:r>
          </a:p>
        </p:txBody>
      </p:sp>
    </p:spTree>
    <p:extLst>
      <p:ext uri="{BB962C8B-B14F-4D97-AF65-F5344CB8AC3E}">
        <p14:creationId xmlns:p14="http://schemas.microsoft.com/office/powerpoint/2010/main" val="41141046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Diagrama&#10;&#10;Descrição gerada automaticamente com confiança baixa">
            <a:extLst>
              <a:ext uri="{FF2B5EF4-FFF2-40B4-BE49-F238E27FC236}">
                <a16:creationId xmlns:a16="http://schemas.microsoft.com/office/drawing/2014/main" id="{A3FEA925-363A-58F6-A62F-E1AD800F12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93"/>
            <a:ext cx="18288000" cy="10286999"/>
          </a:xfrm>
          <a:prstGeom prst="rect">
            <a:avLst/>
          </a:prstGeom>
        </p:spPr>
      </p:pic>
      <p:grpSp>
        <p:nvGrpSpPr>
          <p:cNvPr id="12" name="Agrupar 11">
            <a:extLst>
              <a:ext uri="{FF2B5EF4-FFF2-40B4-BE49-F238E27FC236}">
                <a16:creationId xmlns:a16="http://schemas.microsoft.com/office/drawing/2014/main" id="{2C2458D1-202C-6E36-5094-FBD76E9AC47E}"/>
              </a:ext>
            </a:extLst>
          </p:cNvPr>
          <p:cNvGrpSpPr/>
          <p:nvPr/>
        </p:nvGrpSpPr>
        <p:grpSpPr>
          <a:xfrm>
            <a:off x="1411" y="0"/>
            <a:ext cx="18285178" cy="513567"/>
            <a:chOff x="1411" y="0"/>
            <a:chExt cx="18285178" cy="609506"/>
          </a:xfrm>
        </p:grpSpPr>
        <p:sp>
          <p:nvSpPr>
            <p:cNvPr id="4" name="Retângulo 3">
              <a:extLst>
                <a:ext uri="{FF2B5EF4-FFF2-40B4-BE49-F238E27FC236}">
                  <a16:creationId xmlns:a16="http://schemas.microsoft.com/office/drawing/2014/main" id="{39E567E7-5541-1B77-A1C1-4D2BC8EDC054}"/>
                </a:ext>
              </a:extLst>
            </p:cNvPr>
            <p:cNvSpPr/>
            <p:nvPr/>
          </p:nvSpPr>
          <p:spPr>
            <a:xfrm>
              <a:off x="1411" y="0"/>
              <a:ext cx="18285178" cy="6095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7199"/>
            </a:p>
          </p:txBody>
        </p:sp>
        <p:cxnSp>
          <p:nvCxnSpPr>
            <p:cNvPr id="6" name="Conector reto 5">
              <a:extLst>
                <a:ext uri="{FF2B5EF4-FFF2-40B4-BE49-F238E27FC236}">
                  <a16:creationId xmlns:a16="http://schemas.microsoft.com/office/drawing/2014/main" id="{76EFB1E2-281B-3CF4-4B19-C2821B40F30D}"/>
                </a:ext>
              </a:extLst>
            </p:cNvPr>
            <p:cNvCxnSpPr>
              <a:cxnSpLocks/>
            </p:cNvCxnSpPr>
            <p:nvPr/>
          </p:nvCxnSpPr>
          <p:spPr>
            <a:xfrm>
              <a:off x="1411" y="609506"/>
              <a:ext cx="18285178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Imagem 13">
            <a:extLst>
              <a:ext uri="{FF2B5EF4-FFF2-40B4-BE49-F238E27FC236}">
                <a16:creationId xmlns:a16="http://schemas.microsoft.com/office/drawing/2014/main" id="{B88D5160-35EC-938A-55C1-F505814E9C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65" y="117084"/>
            <a:ext cx="904762" cy="285714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AD3E2C44-F1EC-3687-85A5-48C2DA01548D}"/>
              </a:ext>
            </a:extLst>
          </p:cNvPr>
          <p:cNvSpPr txBox="1"/>
          <p:nvPr/>
        </p:nvSpPr>
        <p:spPr>
          <a:xfrm>
            <a:off x="1353512" y="118283"/>
            <a:ext cx="5934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>
                <a:latin typeface="Helvetica" panose="020B0604020202020204" pitchFamily="34" charset="0"/>
                <a:cs typeface="Helvetica" panose="020B0604020202020204" pitchFamily="34" charset="0"/>
              </a:rPr>
              <a:t>Home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2A3A6AD7-30E0-3D61-8CC1-A4A05427FC7A}"/>
              </a:ext>
            </a:extLst>
          </p:cNvPr>
          <p:cNvSpPr txBox="1"/>
          <p:nvPr/>
        </p:nvSpPr>
        <p:spPr>
          <a:xfrm>
            <a:off x="2326130" y="118282"/>
            <a:ext cx="6703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>
                <a:latin typeface="Helvetica" panose="020B0604020202020204" pitchFamily="34" charset="0"/>
                <a:cs typeface="Helvetica" panose="020B0604020202020204" pitchFamily="34" charset="0"/>
              </a:rPr>
              <a:t>Projeto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FBBB0FAB-7801-5630-154B-5142592DD11E}"/>
              </a:ext>
            </a:extLst>
          </p:cNvPr>
          <p:cNvSpPr txBox="1"/>
          <p:nvPr/>
        </p:nvSpPr>
        <p:spPr>
          <a:xfrm>
            <a:off x="3375692" y="116690"/>
            <a:ext cx="10358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>
                <a:latin typeface="Helvetica" panose="020B0604020202020204" pitchFamily="34" charset="0"/>
                <a:cs typeface="Helvetica" panose="020B0604020202020204" pitchFamily="34" charset="0"/>
              </a:rPr>
              <a:t>Cronograma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836B6B3D-C3BB-16B7-98C4-1C66DC813770}"/>
              </a:ext>
            </a:extLst>
          </p:cNvPr>
          <p:cNvSpPr txBox="1"/>
          <p:nvPr/>
        </p:nvSpPr>
        <p:spPr>
          <a:xfrm>
            <a:off x="4790739" y="116689"/>
            <a:ext cx="6607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>
                <a:latin typeface="Helvetica" panose="020B0604020202020204" pitchFamily="34" charset="0"/>
                <a:cs typeface="Helvetica" panose="020B0604020202020204" pitchFamily="34" charset="0"/>
              </a:rPr>
              <a:t>Equipe</a:t>
            </a:r>
          </a:p>
        </p:txBody>
      </p:sp>
      <p:pic>
        <p:nvPicPr>
          <p:cNvPr id="20" name="Imagem 19" descr="Forma&#10;&#10;Descrição gerada automaticamente com confiança baixa">
            <a:extLst>
              <a:ext uri="{FF2B5EF4-FFF2-40B4-BE49-F238E27FC236}">
                <a16:creationId xmlns:a16="http://schemas.microsoft.com/office/drawing/2014/main" id="{3F55B266-AB27-1AE1-C622-02F26AD20C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92699" y="116689"/>
            <a:ext cx="276999" cy="276999"/>
          </a:xfrm>
          <a:prstGeom prst="rect">
            <a:avLst/>
          </a:prstGeom>
        </p:spPr>
      </p:pic>
      <p:sp>
        <p:nvSpPr>
          <p:cNvPr id="21" name="Retângulo 20">
            <a:extLst>
              <a:ext uri="{FF2B5EF4-FFF2-40B4-BE49-F238E27FC236}">
                <a16:creationId xmlns:a16="http://schemas.microsoft.com/office/drawing/2014/main" id="{558B0632-017C-E9AA-5ED6-F91272FCFA95}"/>
              </a:ext>
            </a:extLst>
          </p:cNvPr>
          <p:cNvSpPr/>
          <p:nvPr/>
        </p:nvSpPr>
        <p:spPr>
          <a:xfrm>
            <a:off x="0" y="9173029"/>
            <a:ext cx="18288000" cy="111238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21950296-5979-5678-E338-66A96970310B}"/>
              </a:ext>
            </a:extLst>
          </p:cNvPr>
          <p:cNvSpPr txBox="1"/>
          <p:nvPr/>
        </p:nvSpPr>
        <p:spPr>
          <a:xfrm>
            <a:off x="282874" y="9326325"/>
            <a:ext cx="11208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Lorem</a:t>
            </a:r>
            <a:r>
              <a:rPr lang="pt-BR" sz="1200" b="1" dirty="0">
                <a:solidFill>
                  <a:schemeClr val="bg1"/>
                </a:solidFill>
                <a:latin typeface="Century Gothic" panose="020B0502020202020204" pitchFamily="34" charset="0"/>
              </a:rPr>
              <a:t> ipsum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94FFABA8-8F23-EC21-90CE-2CE1BD5F054C}"/>
              </a:ext>
            </a:extLst>
          </p:cNvPr>
          <p:cNvSpPr txBox="1"/>
          <p:nvPr/>
        </p:nvSpPr>
        <p:spPr>
          <a:xfrm>
            <a:off x="282874" y="9636094"/>
            <a:ext cx="36604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" b="0" i="0" dirty="0" err="1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Nulla</a:t>
            </a:r>
            <a:r>
              <a:rPr lang="pt-BR" sz="800" b="0" i="0" dirty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 in </a:t>
            </a:r>
            <a:r>
              <a:rPr lang="pt-BR" sz="800" b="0" i="0" dirty="0" err="1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dapibus</a:t>
            </a:r>
            <a:r>
              <a:rPr lang="pt-BR" sz="800" b="0" i="0" dirty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 nunc. Nunc </a:t>
            </a:r>
            <a:r>
              <a:rPr lang="pt-BR" sz="800" b="0" i="0" dirty="0" err="1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eget</a:t>
            </a:r>
            <a:r>
              <a:rPr lang="pt-BR" sz="800" b="0" i="0" dirty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 </a:t>
            </a:r>
            <a:r>
              <a:rPr lang="pt-BR" sz="800" b="0" i="0" dirty="0" err="1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nisl</a:t>
            </a:r>
            <a:r>
              <a:rPr lang="pt-BR" sz="800" b="0" i="0" dirty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 </a:t>
            </a:r>
            <a:r>
              <a:rPr lang="pt-BR" sz="800" b="0" i="0" dirty="0" err="1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vel</a:t>
            </a:r>
            <a:r>
              <a:rPr lang="pt-BR" sz="800" b="0" i="0" dirty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 </a:t>
            </a:r>
            <a:r>
              <a:rPr lang="pt-BR" sz="800" b="0" i="0" dirty="0" err="1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neque</a:t>
            </a:r>
            <a:r>
              <a:rPr lang="pt-BR" sz="800" b="0" i="0" dirty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 </a:t>
            </a:r>
            <a:r>
              <a:rPr lang="pt-BR" sz="800" b="0" i="0" dirty="0" err="1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rutrum</a:t>
            </a:r>
            <a:r>
              <a:rPr lang="pt-BR" sz="800" b="0" i="0" dirty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 </a:t>
            </a:r>
            <a:r>
              <a:rPr lang="pt-BR" sz="800" b="0" i="0" dirty="0" err="1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iaculis</a:t>
            </a:r>
            <a:r>
              <a:rPr lang="pt-BR" sz="800" b="0" i="0" dirty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. Nunc </a:t>
            </a:r>
            <a:r>
              <a:rPr lang="pt-BR" sz="800" b="0" i="0" dirty="0" err="1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facilisis</a:t>
            </a:r>
            <a:r>
              <a:rPr lang="pt-BR" sz="800" b="0" i="0" dirty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 </a:t>
            </a:r>
            <a:r>
              <a:rPr lang="pt-BR" sz="800" b="0" i="0" dirty="0" err="1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facilisis</a:t>
            </a:r>
            <a:r>
              <a:rPr lang="pt-BR" sz="800" b="0" i="0" dirty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 </a:t>
            </a:r>
            <a:r>
              <a:rPr lang="pt-BR" sz="800" b="0" i="0" dirty="0" err="1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iaculis</a:t>
            </a:r>
            <a:r>
              <a:rPr lang="pt-BR" sz="800" b="0" i="0" dirty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. </a:t>
            </a:r>
            <a:r>
              <a:rPr lang="pt-BR" sz="800" b="0" i="0" dirty="0" err="1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Class</a:t>
            </a:r>
            <a:r>
              <a:rPr lang="pt-BR" sz="800" b="0" i="0" dirty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 </a:t>
            </a:r>
            <a:r>
              <a:rPr lang="pt-BR" sz="800" b="0" i="0" dirty="0" err="1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aptent</a:t>
            </a:r>
            <a:r>
              <a:rPr lang="pt-BR" sz="800" b="0" i="0" dirty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 </a:t>
            </a:r>
            <a:r>
              <a:rPr lang="pt-BR" sz="800" b="0" i="0" dirty="0" err="1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taciti</a:t>
            </a:r>
            <a:r>
              <a:rPr lang="pt-BR" sz="800" b="0" i="0" dirty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 </a:t>
            </a:r>
            <a:r>
              <a:rPr lang="pt-BR" sz="800" b="0" i="0" dirty="0" err="1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sociosqu</a:t>
            </a:r>
            <a:r>
              <a:rPr lang="pt-BR" sz="800" b="0" i="0" dirty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 ad </a:t>
            </a:r>
            <a:r>
              <a:rPr lang="pt-BR" sz="800" b="0" i="0" dirty="0" err="1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litora</a:t>
            </a:r>
            <a:r>
              <a:rPr lang="pt-BR" sz="800" b="0" i="0" dirty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 </a:t>
            </a:r>
            <a:r>
              <a:rPr lang="pt-BR" sz="800" b="0" i="0" dirty="0" err="1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torquent</a:t>
            </a:r>
            <a:r>
              <a:rPr lang="pt-BR" sz="800" b="0" i="0" dirty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 per </a:t>
            </a:r>
            <a:r>
              <a:rPr lang="pt-BR" sz="800" b="0" i="0" dirty="0" err="1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conubia</a:t>
            </a:r>
            <a:r>
              <a:rPr lang="pt-BR" sz="800" b="0" i="0" dirty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 </a:t>
            </a:r>
            <a:r>
              <a:rPr lang="pt-BR" sz="800" b="0" i="0" dirty="0" err="1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nostra</a:t>
            </a:r>
            <a:r>
              <a:rPr lang="pt-BR" sz="800" b="0" i="0" dirty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, per </a:t>
            </a:r>
            <a:r>
              <a:rPr lang="pt-BR" sz="800" b="0" i="0" dirty="0" err="1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inceptos</a:t>
            </a:r>
            <a:r>
              <a:rPr lang="pt-BR" sz="800" b="0" i="0" dirty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 </a:t>
            </a:r>
            <a:r>
              <a:rPr lang="pt-BR" sz="800" b="0" i="0" dirty="0" err="1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himenaeos</a:t>
            </a:r>
            <a:r>
              <a:rPr lang="pt-BR" sz="800" b="0" i="0" dirty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.</a:t>
            </a:r>
            <a:endParaRPr lang="pt-BR" sz="8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91A1836E-013F-AAC6-3DAA-9C56BC364624}"/>
              </a:ext>
            </a:extLst>
          </p:cNvPr>
          <p:cNvSpPr txBox="1"/>
          <p:nvPr/>
        </p:nvSpPr>
        <p:spPr>
          <a:xfrm>
            <a:off x="5830684" y="125799"/>
            <a:ext cx="10967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>
                <a:latin typeface="Helvetica" panose="020B0604020202020204" pitchFamily="34" charset="0"/>
                <a:cs typeface="Helvetica" panose="020B0604020202020204" pitchFamily="34" charset="0"/>
              </a:rPr>
              <a:t>Fale conosco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FD52CE93-6208-425B-C0C8-951E28923034}"/>
              </a:ext>
            </a:extLst>
          </p:cNvPr>
          <p:cNvSpPr txBox="1"/>
          <p:nvPr/>
        </p:nvSpPr>
        <p:spPr>
          <a:xfrm>
            <a:off x="5921558" y="9323476"/>
            <a:ext cx="6110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Home</a:t>
            </a: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BA91F27F-C481-0054-1009-0BCDDDA7BCA6}"/>
              </a:ext>
            </a:extLst>
          </p:cNvPr>
          <p:cNvSpPr txBox="1"/>
          <p:nvPr/>
        </p:nvSpPr>
        <p:spPr>
          <a:xfrm>
            <a:off x="7111910" y="9323475"/>
            <a:ext cx="7152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Projeto</a:t>
            </a: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FFBD7838-84A3-4494-CCA8-8ACE61397718}"/>
              </a:ext>
            </a:extLst>
          </p:cNvPr>
          <p:cNvSpPr txBox="1"/>
          <p:nvPr/>
        </p:nvSpPr>
        <p:spPr>
          <a:xfrm>
            <a:off x="8379206" y="9321883"/>
            <a:ext cx="10983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Cronograma</a:t>
            </a: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2636A7A6-6ADC-62F8-E0BD-7E0CF89B557A}"/>
              </a:ext>
            </a:extLst>
          </p:cNvPr>
          <p:cNvSpPr txBox="1"/>
          <p:nvPr/>
        </p:nvSpPr>
        <p:spPr>
          <a:xfrm>
            <a:off x="10011987" y="9321882"/>
            <a:ext cx="6992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Equipe</a:t>
            </a: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75E06BF1-004E-B0D1-C0EB-09E33F39C633}"/>
              </a:ext>
            </a:extLst>
          </p:cNvPr>
          <p:cNvSpPr txBox="1"/>
          <p:nvPr/>
        </p:nvSpPr>
        <p:spPr>
          <a:xfrm>
            <a:off x="11269667" y="9330992"/>
            <a:ext cx="5795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F.A.Q</a:t>
            </a: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7E646AF2-DFA3-FADB-19E7-D46D85F6BE52}"/>
              </a:ext>
            </a:extLst>
          </p:cNvPr>
          <p:cNvSpPr txBox="1"/>
          <p:nvPr/>
        </p:nvSpPr>
        <p:spPr>
          <a:xfrm>
            <a:off x="11269667" y="9636622"/>
            <a:ext cx="10038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>
                <a:solidFill>
                  <a:schemeClr val="bg1"/>
                </a:solidFill>
                <a:latin typeface="Century Gothic" panose="020B0502020202020204" pitchFamily="34" charset="0"/>
              </a:rPr>
              <a:t>• Como acessar</a:t>
            </a:r>
          </a:p>
          <a:p>
            <a:r>
              <a:rPr lang="pt-BR" sz="800" dirty="0">
                <a:solidFill>
                  <a:schemeClr val="bg1"/>
                </a:solidFill>
                <a:latin typeface="Century Gothic" panose="020B0502020202020204" pitchFamily="34" charset="0"/>
              </a:rPr>
              <a:t>• </a:t>
            </a:r>
            <a:r>
              <a:rPr lang="pt-BR" sz="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Lorem</a:t>
            </a:r>
            <a:r>
              <a:rPr lang="pt-BR" sz="800" dirty="0">
                <a:solidFill>
                  <a:schemeClr val="bg1"/>
                </a:solidFill>
                <a:latin typeface="Century Gothic" panose="020B0502020202020204" pitchFamily="34" charset="0"/>
              </a:rPr>
              <a:t> Ipsum</a:t>
            </a:r>
          </a:p>
          <a:p>
            <a:r>
              <a:rPr lang="pt-BR" sz="800" dirty="0">
                <a:solidFill>
                  <a:schemeClr val="bg1"/>
                </a:solidFill>
                <a:latin typeface="Century Gothic" panose="020B0502020202020204" pitchFamily="34" charset="0"/>
              </a:rPr>
              <a:t>• </a:t>
            </a:r>
            <a:r>
              <a:rPr lang="pt-BR" sz="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Lorem</a:t>
            </a:r>
            <a:r>
              <a:rPr lang="pt-BR" sz="800" dirty="0">
                <a:solidFill>
                  <a:schemeClr val="bg1"/>
                </a:solidFill>
                <a:latin typeface="Century Gothic" panose="020B0502020202020204" pitchFamily="34" charset="0"/>
              </a:rPr>
              <a:t> Ipsum</a:t>
            </a: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7397894D-73E3-2781-492D-EAA278AE0A85}"/>
              </a:ext>
            </a:extLst>
          </p:cNvPr>
          <p:cNvSpPr txBox="1"/>
          <p:nvPr/>
        </p:nvSpPr>
        <p:spPr>
          <a:xfrm>
            <a:off x="10011987" y="9636093"/>
            <a:ext cx="10134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>
                <a:solidFill>
                  <a:schemeClr val="bg1"/>
                </a:solidFill>
                <a:latin typeface="Century Gothic" panose="020B0502020202020204" pitchFamily="34" charset="0"/>
              </a:rPr>
              <a:t>• A equipe</a:t>
            </a:r>
          </a:p>
          <a:p>
            <a:r>
              <a:rPr lang="pt-BR" sz="800" dirty="0">
                <a:solidFill>
                  <a:schemeClr val="bg1"/>
                </a:solidFill>
                <a:latin typeface="Century Gothic" panose="020B0502020202020204" pitchFamily="34" charset="0"/>
              </a:rPr>
              <a:t>• Perfil individual</a:t>
            </a:r>
          </a:p>
        </p:txBody>
      </p: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8D18BB59-519C-084B-CC09-6AFE5EE284B0}"/>
              </a:ext>
            </a:extLst>
          </p:cNvPr>
          <p:cNvSpPr txBox="1"/>
          <p:nvPr/>
        </p:nvSpPr>
        <p:spPr>
          <a:xfrm>
            <a:off x="8379206" y="9636093"/>
            <a:ext cx="8402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>
                <a:solidFill>
                  <a:schemeClr val="bg1"/>
                </a:solidFill>
                <a:latin typeface="Century Gothic" panose="020B0502020202020204" pitchFamily="34" charset="0"/>
              </a:rPr>
              <a:t>• Calendário</a:t>
            </a:r>
          </a:p>
          <a:p>
            <a:r>
              <a:rPr lang="pt-BR" sz="800" dirty="0">
                <a:solidFill>
                  <a:schemeClr val="bg1"/>
                </a:solidFill>
                <a:latin typeface="Century Gothic" panose="020B0502020202020204" pitchFamily="34" charset="0"/>
              </a:rPr>
              <a:t>• </a:t>
            </a:r>
            <a:r>
              <a:rPr lang="pt-BR" sz="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Trello</a:t>
            </a:r>
            <a:endParaRPr lang="pt-BR" sz="800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r>
              <a:rPr lang="pt-BR" sz="800" dirty="0">
                <a:solidFill>
                  <a:schemeClr val="bg1"/>
                </a:solidFill>
                <a:latin typeface="Century Gothic" panose="020B0502020202020204" pitchFamily="34" charset="0"/>
              </a:rPr>
              <a:t>• Entregas</a:t>
            </a:r>
          </a:p>
        </p:txBody>
      </p: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624B153D-DF6A-6139-046B-2F282A196821}"/>
              </a:ext>
            </a:extLst>
          </p:cNvPr>
          <p:cNvSpPr txBox="1"/>
          <p:nvPr/>
        </p:nvSpPr>
        <p:spPr>
          <a:xfrm>
            <a:off x="7111910" y="9637638"/>
            <a:ext cx="11592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>
                <a:solidFill>
                  <a:schemeClr val="bg1"/>
                </a:solidFill>
                <a:latin typeface="Century Gothic" panose="020B0502020202020204" pitchFamily="34" charset="0"/>
              </a:rPr>
              <a:t>• Sobre o case</a:t>
            </a:r>
          </a:p>
          <a:p>
            <a:r>
              <a:rPr lang="pt-BR" sz="800" dirty="0">
                <a:solidFill>
                  <a:schemeClr val="bg1"/>
                </a:solidFill>
                <a:latin typeface="Century Gothic" panose="020B0502020202020204" pitchFamily="34" charset="0"/>
              </a:rPr>
              <a:t>• Documentações</a:t>
            </a:r>
          </a:p>
          <a:p>
            <a:r>
              <a:rPr lang="pt-BR" sz="800" dirty="0">
                <a:solidFill>
                  <a:schemeClr val="bg1"/>
                </a:solidFill>
                <a:latin typeface="Century Gothic" panose="020B0502020202020204" pitchFamily="34" charset="0"/>
              </a:rPr>
              <a:t>• Solução</a:t>
            </a:r>
          </a:p>
        </p:txBody>
      </p:sp>
      <p:sp>
        <p:nvSpPr>
          <p:cNvPr id="54" name="Retângulo: Cantos Arredondados 53">
            <a:extLst>
              <a:ext uri="{FF2B5EF4-FFF2-40B4-BE49-F238E27FC236}">
                <a16:creationId xmlns:a16="http://schemas.microsoft.com/office/drawing/2014/main" id="{D62245C9-AC5A-4D85-5917-3A6AA8C22447}"/>
              </a:ext>
            </a:extLst>
          </p:cNvPr>
          <p:cNvSpPr/>
          <p:nvPr/>
        </p:nvSpPr>
        <p:spPr>
          <a:xfrm>
            <a:off x="2421838" y="356123"/>
            <a:ext cx="461837" cy="52528"/>
          </a:xfrm>
          <a:prstGeom prst="roundRect">
            <a:avLst>
              <a:gd name="adj" fmla="val 50000"/>
            </a:avLst>
          </a:prstGeom>
          <a:solidFill>
            <a:srgbClr val="74C3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2" name="CaixaDeTexto 81">
            <a:extLst>
              <a:ext uri="{FF2B5EF4-FFF2-40B4-BE49-F238E27FC236}">
                <a16:creationId xmlns:a16="http://schemas.microsoft.com/office/drawing/2014/main" id="{7B1D7D1B-26A3-EEDA-8CC1-78C318676318}"/>
              </a:ext>
            </a:extLst>
          </p:cNvPr>
          <p:cNvSpPr txBox="1"/>
          <p:nvPr/>
        </p:nvSpPr>
        <p:spPr>
          <a:xfrm>
            <a:off x="832898" y="1494537"/>
            <a:ext cx="7781218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Ter um seguro de smartphone permite o reembolso rápido em caso de sinistros, evitando altos custos de reparo ou aquisição de um novo aparelho. Alguns seguros também oferecem proteção contra roubo ou furto, cobertura internacional e descontos em acessórios para smartphones.</a:t>
            </a:r>
          </a:p>
          <a:p>
            <a:endParaRPr lang="pt-BR" sz="1600" dirty="0">
              <a:solidFill>
                <a:schemeClr val="tx1">
                  <a:lumMod val="50000"/>
                  <a:lumOff val="50000"/>
                </a:schemeClr>
              </a:solidFill>
              <a:latin typeface="Century Gothic" panose="020B0502020202020204" pitchFamily="34" charset="0"/>
            </a:endParaRPr>
          </a:p>
          <a:p>
            <a:r>
              <a:rPr lang="pt-B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Com um seguro de smartphone, o usuário pode se sentir mais seguro e confiante ao utilizar seu dispositivo, sabendo que está protegido contra imprevistos que podem gerar prejuízos financeiros. Portanto, é recomendável que os usuários avaliem as opções de seguros disponíveis no mercado e escolham aquele que melhor se adapta às suas necessidades e orçamento.</a:t>
            </a:r>
          </a:p>
        </p:txBody>
      </p:sp>
      <p:sp>
        <p:nvSpPr>
          <p:cNvPr id="83" name="CaixaDeTexto 82">
            <a:extLst>
              <a:ext uri="{FF2B5EF4-FFF2-40B4-BE49-F238E27FC236}">
                <a16:creationId xmlns:a16="http://schemas.microsoft.com/office/drawing/2014/main" id="{8C326A69-363A-8576-1892-AB8003D295B8}"/>
              </a:ext>
            </a:extLst>
          </p:cNvPr>
          <p:cNvSpPr txBox="1"/>
          <p:nvPr/>
        </p:nvSpPr>
        <p:spPr>
          <a:xfrm>
            <a:off x="832897" y="1027134"/>
            <a:ext cx="60945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i="0" dirty="0">
                <a:solidFill>
                  <a:srgbClr val="00B0F0"/>
                </a:solidFill>
                <a:effectLst/>
                <a:latin typeface="Century Gothic" panose="020B0502020202020204" pitchFamily="34" charset="0"/>
              </a:rPr>
              <a:t>Potencial de mercado</a:t>
            </a:r>
          </a:p>
        </p:txBody>
      </p:sp>
      <p:cxnSp>
        <p:nvCxnSpPr>
          <p:cNvPr id="87" name="Conector reto 86">
            <a:extLst>
              <a:ext uri="{FF2B5EF4-FFF2-40B4-BE49-F238E27FC236}">
                <a16:creationId xmlns:a16="http://schemas.microsoft.com/office/drawing/2014/main" id="{2647BCA7-B23E-F015-EB2A-BFADEF95E344}"/>
              </a:ext>
            </a:extLst>
          </p:cNvPr>
          <p:cNvCxnSpPr>
            <a:cxnSpLocks/>
          </p:cNvCxnSpPr>
          <p:nvPr/>
        </p:nvCxnSpPr>
        <p:spPr>
          <a:xfrm flipH="1">
            <a:off x="934497" y="1459966"/>
            <a:ext cx="7679618" cy="0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Gráfico 1">
            <a:extLst>
              <a:ext uri="{FF2B5EF4-FFF2-40B4-BE49-F238E27FC236}">
                <a16:creationId xmlns:a16="http://schemas.microsoft.com/office/drawing/2014/main" id="{5018A157-AAE5-E976-F6F1-AE1DC0EA66D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62070684"/>
              </p:ext>
            </p:extLst>
          </p:nvPr>
        </p:nvGraphicFramePr>
        <p:xfrm>
          <a:off x="843284" y="4439606"/>
          <a:ext cx="7770831" cy="43858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1" name="CaixaDeTexto 10">
            <a:extLst>
              <a:ext uri="{FF2B5EF4-FFF2-40B4-BE49-F238E27FC236}">
                <a16:creationId xmlns:a16="http://schemas.microsoft.com/office/drawing/2014/main" id="{3EFB4BEA-A5D1-87DD-9DA6-0BB9CBAF3677}"/>
              </a:ext>
            </a:extLst>
          </p:cNvPr>
          <p:cNvSpPr txBox="1"/>
          <p:nvPr/>
        </p:nvSpPr>
        <p:spPr>
          <a:xfrm>
            <a:off x="11771567" y="8294938"/>
            <a:ext cx="634346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1000" b="0" i="0" dirty="0">
                <a:solidFill>
                  <a:srgbClr val="00B0F0"/>
                </a:solidFill>
                <a:effectLst/>
                <a:latin typeface="Century Gothic" panose="020B0502020202020204" pitchFamily="34" charset="0"/>
              </a:rPr>
              <a:t>De acordo com dados do Fórum Brasileiro de Segurança Pública, foram registrados cerca de 710 mil roubos de celulares em todo o país em 2020. Esse número representa um aumento em relação ao ano anterior, quando foram registrados aproximadamente 662 mil roubos de celulares.</a:t>
            </a:r>
            <a:endParaRPr lang="pt-BR" sz="1000" dirty="0">
              <a:solidFill>
                <a:srgbClr val="00B0F0"/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33" name="Agrupar 32">
            <a:extLst>
              <a:ext uri="{FF2B5EF4-FFF2-40B4-BE49-F238E27FC236}">
                <a16:creationId xmlns:a16="http://schemas.microsoft.com/office/drawing/2014/main" id="{1746E287-19E5-44E5-397F-1B49F97D848F}"/>
              </a:ext>
            </a:extLst>
          </p:cNvPr>
          <p:cNvGrpSpPr/>
          <p:nvPr/>
        </p:nvGrpSpPr>
        <p:grpSpPr>
          <a:xfrm>
            <a:off x="13979457" y="1459966"/>
            <a:ext cx="3823595" cy="3823595"/>
            <a:chOff x="8524875" y="-165433"/>
            <a:chExt cx="3823595" cy="3823595"/>
          </a:xfrm>
        </p:grpSpPr>
        <p:sp>
          <p:nvSpPr>
            <p:cNvPr id="39" name="Elipse 38">
              <a:extLst>
                <a:ext uri="{FF2B5EF4-FFF2-40B4-BE49-F238E27FC236}">
                  <a16:creationId xmlns:a16="http://schemas.microsoft.com/office/drawing/2014/main" id="{7655EB93-1721-54B3-2FEF-02DF990ED1A5}"/>
                </a:ext>
              </a:extLst>
            </p:cNvPr>
            <p:cNvSpPr/>
            <p:nvPr/>
          </p:nvSpPr>
          <p:spPr>
            <a:xfrm>
              <a:off x="8524875" y="-165433"/>
              <a:ext cx="3823595" cy="3823595"/>
            </a:xfrm>
            <a:prstGeom prst="ellipse">
              <a:avLst/>
            </a:prstGeom>
            <a:solidFill>
              <a:srgbClr val="00B0F0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1" name="CaixaDeTexto 40">
              <a:extLst>
                <a:ext uri="{FF2B5EF4-FFF2-40B4-BE49-F238E27FC236}">
                  <a16:creationId xmlns:a16="http://schemas.microsoft.com/office/drawing/2014/main" id="{F251AF70-EB7F-B31A-EF76-14815F2B492A}"/>
                </a:ext>
              </a:extLst>
            </p:cNvPr>
            <p:cNvSpPr txBox="1"/>
            <p:nvPr/>
          </p:nvSpPr>
          <p:spPr>
            <a:xfrm>
              <a:off x="8923276" y="418441"/>
              <a:ext cx="3026791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8800" b="1" dirty="0">
                  <a:solidFill>
                    <a:srgbClr val="00B0F0"/>
                  </a:solidFill>
                  <a:latin typeface="Century Gothic" panose="020B0502020202020204" pitchFamily="34" charset="0"/>
                </a:rPr>
                <a:t>1.455</a:t>
              </a:r>
            </a:p>
          </p:txBody>
        </p:sp>
        <p:sp>
          <p:nvSpPr>
            <p:cNvPr id="42" name="CaixaDeTexto 41">
              <a:extLst>
                <a:ext uri="{FF2B5EF4-FFF2-40B4-BE49-F238E27FC236}">
                  <a16:creationId xmlns:a16="http://schemas.microsoft.com/office/drawing/2014/main" id="{C68AF21C-F78F-F770-4665-C39224F8B205}"/>
                </a:ext>
              </a:extLst>
            </p:cNvPr>
            <p:cNvSpPr txBox="1"/>
            <p:nvPr/>
          </p:nvSpPr>
          <p:spPr>
            <a:xfrm>
              <a:off x="9160389" y="1583100"/>
              <a:ext cx="271580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32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Ticket médio</a:t>
              </a:r>
            </a:p>
          </p:txBody>
        </p:sp>
        <p:sp>
          <p:nvSpPr>
            <p:cNvPr id="43" name="CaixaDeTexto 42">
              <a:extLst>
                <a:ext uri="{FF2B5EF4-FFF2-40B4-BE49-F238E27FC236}">
                  <a16:creationId xmlns:a16="http://schemas.microsoft.com/office/drawing/2014/main" id="{DBE6BDE1-F1BE-AA16-FEA7-CFCF016F5B06}"/>
                </a:ext>
              </a:extLst>
            </p:cNvPr>
            <p:cNvSpPr txBox="1"/>
            <p:nvPr/>
          </p:nvSpPr>
          <p:spPr>
            <a:xfrm>
              <a:off x="9357625" y="2167875"/>
              <a:ext cx="239520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de um smartphone</a:t>
              </a:r>
            </a:p>
            <a:p>
              <a:pPr algn="ctr"/>
              <a:r>
                <a:rPr lang="pt-BR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no Brasil</a:t>
              </a:r>
            </a:p>
          </p:txBody>
        </p:sp>
      </p:grpSp>
      <p:grpSp>
        <p:nvGrpSpPr>
          <p:cNvPr id="44" name="Agrupar 43">
            <a:extLst>
              <a:ext uri="{FF2B5EF4-FFF2-40B4-BE49-F238E27FC236}">
                <a16:creationId xmlns:a16="http://schemas.microsoft.com/office/drawing/2014/main" id="{691396A3-9F77-1963-A076-5457E693A3A8}"/>
              </a:ext>
            </a:extLst>
          </p:cNvPr>
          <p:cNvGrpSpPr/>
          <p:nvPr/>
        </p:nvGrpSpPr>
        <p:grpSpPr>
          <a:xfrm>
            <a:off x="12110752" y="4013219"/>
            <a:ext cx="3192290" cy="3192290"/>
            <a:chOff x="6656170" y="2387820"/>
            <a:chExt cx="3192290" cy="3192290"/>
          </a:xfrm>
        </p:grpSpPr>
        <p:sp>
          <p:nvSpPr>
            <p:cNvPr id="45" name="Elipse 44">
              <a:extLst>
                <a:ext uri="{FF2B5EF4-FFF2-40B4-BE49-F238E27FC236}">
                  <a16:creationId xmlns:a16="http://schemas.microsoft.com/office/drawing/2014/main" id="{A18DDCA0-92E9-F461-6CF8-A67875CA12E7}"/>
                </a:ext>
              </a:extLst>
            </p:cNvPr>
            <p:cNvSpPr/>
            <p:nvPr/>
          </p:nvSpPr>
          <p:spPr>
            <a:xfrm>
              <a:off x="6656170" y="2387820"/>
              <a:ext cx="3192290" cy="3192290"/>
            </a:xfrm>
            <a:prstGeom prst="ellipse">
              <a:avLst/>
            </a:prstGeom>
            <a:solidFill>
              <a:srgbClr val="00B0F0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6" name="CaixaDeTexto 45">
              <a:extLst>
                <a:ext uri="{FF2B5EF4-FFF2-40B4-BE49-F238E27FC236}">
                  <a16:creationId xmlns:a16="http://schemas.microsoft.com/office/drawing/2014/main" id="{B1735A46-0C42-CB37-A553-270931A91A4E}"/>
                </a:ext>
              </a:extLst>
            </p:cNvPr>
            <p:cNvSpPr txBox="1"/>
            <p:nvPr/>
          </p:nvSpPr>
          <p:spPr>
            <a:xfrm>
              <a:off x="7506728" y="2938704"/>
              <a:ext cx="1491172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4400" b="1" dirty="0">
                  <a:solidFill>
                    <a:srgbClr val="00B0F0"/>
                  </a:solidFill>
                  <a:latin typeface="Century Gothic" panose="020B0502020202020204" pitchFamily="34" charset="0"/>
                </a:rPr>
                <a:t>0,3%</a:t>
              </a:r>
            </a:p>
          </p:txBody>
        </p:sp>
        <p:sp>
          <p:nvSpPr>
            <p:cNvPr id="47" name="CaixaDeTexto 46">
              <a:extLst>
                <a:ext uri="{FF2B5EF4-FFF2-40B4-BE49-F238E27FC236}">
                  <a16:creationId xmlns:a16="http://schemas.microsoft.com/office/drawing/2014/main" id="{5E72FCA1-0A09-BD0D-ACEF-0E7E8351162F}"/>
                </a:ext>
              </a:extLst>
            </p:cNvPr>
            <p:cNvSpPr txBox="1"/>
            <p:nvPr/>
          </p:nvSpPr>
          <p:spPr>
            <a:xfrm>
              <a:off x="7105897" y="3918657"/>
              <a:ext cx="229283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4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smartphones</a:t>
              </a:r>
            </a:p>
          </p:txBody>
        </p:sp>
        <p:sp>
          <p:nvSpPr>
            <p:cNvPr id="48" name="CaixaDeTexto 47">
              <a:extLst>
                <a:ext uri="{FF2B5EF4-FFF2-40B4-BE49-F238E27FC236}">
                  <a16:creationId xmlns:a16="http://schemas.microsoft.com/office/drawing/2014/main" id="{4395C8C7-FF41-3C5C-D5D6-74644D4B4D55}"/>
                </a:ext>
              </a:extLst>
            </p:cNvPr>
            <p:cNvSpPr txBox="1"/>
            <p:nvPr/>
          </p:nvSpPr>
          <p:spPr>
            <a:xfrm>
              <a:off x="7107567" y="4384036"/>
              <a:ext cx="245610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possuem seguro no Brasil</a:t>
              </a:r>
            </a:p>
          </p:txBody>
        </p:sp>
      </p:grpSp>
      <p:grpSp>
        <p:nvGrpSpPr>
          <p:cNvPr id="49" name="Agrupar 48">
            <a:extLst>
              <a:ext uri="{FF2B5EF4-FFF2-40B4-BE49-F238E27FC236}">
                <a16:creationId xmlns:a16="http://schemas.microsoft.com/office/drawing/2014/main" id="{2E774185-4FDA-8B6B-B11A-2216F6CDD076}"/>
              </a:ext>
            </a:extLst>
          </p:cNvPr>
          <p:cNvGrpSpPr/>
          <p:nvPr/>
        </p:nvGrpSpPr>
        <p:grpSpPr>
          <a:xfrm>
            <a:off x="12176235" y="2314533"/>
            <a:ext cx="2456109" cy="2071866"/>
            <a:chOff x="6778151" y="687608"/>
            <a:chExt cx="2456109" cy="2071866"/>
          </a:xfrm>
        </p:grpSpPr>
        <p:sp>
          <p:nvSpPr>
            <p:cNvPr id="50" name="Elipse 49">
              <a:extLst>
                <a:ext uri="{FF2B5EF4-FFF2-40B4-BE49-F238E27FC236}">
                  <a16:creationId xmlns:a16="http://schemas.microsoft.com/office/drawing/2014/main" id="{9AF993BC-EABA-87E7-586B-73F699363D9F}"/>
                </a:ext>
              </a:extLst>
            </p:cNvPr>
            <p:cNvSpPr/>
            <p:nvPr/>
          </p:nvSpPr>
          <p:spPr>
            <a:xfrm>
              <a:off x="6934413" y="687608"/>
              <a:ext cx="2071866" cy="2071866"/>
            </a:xfrm>
            <a:prstGeom prst="ellipse">
              <a:avLst/>
            </a:prstGeom>
            <a:solidFill>
              <a:srgbClr val="00B0F0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1" name="CaixaDeTexto 50">
              <a:extLst>
                <a:ext uri="{FF2B5EF4-FFF2-40B4-BE49-F238E27FC236}">
                  <a16:creationId xmlns:a16="http://schemas.microsoft.com/office/drawing/2014/main" id="{8D4AF396-FD6D-902A-1B05-C64AE3385954}"/>
                </a:ext>
              </a:extLst>
            </p:cNvPr>
            <p:cNvSpPr txBox="1"/>
            <p:nvPr/>
          </p:nvSpPr>
          <p:spPr>
            <a:xfrm>
              <a:off x="7226785" y="954655"/>
              <a:ext cx="149117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4800" b="1" dirty="0">
                  <a:solidFill>
                    <a:srgbClr val="00B0F0"/>
                  </a:solidFill>
                  <a:latin typeface="Century Gothic" panose="020B0502020202020204" pitchFamily="34" charset="0"/>
                </a:rPr>
                <a:t>710</a:t>
              </a:r>
            </a:p>
          </p:txBody>
        </p:sp>
        <p:sp>
          <p:nvSpPr>
            <p:cNvPr id="52" name="CaixaDeTexto 51">
              <a:extLst>
                <a:ext uri="{FF2B5EF4-FFF2-40B4-BE49-F238E27FC236}">
                  <a16:creationId xmlns:a16="http://schemas.microsoft.com/office/drawing/2014/main" id="{1DA11C63-02C4-315C-C15A-ADA97802C803}"/>
                </a:ext>
              </a:extLst>
            </p:cNvPr>
            <p:cNvSpPr txBox="1"/>
            <p:nvPr/>
          </p:nvSpPr>
          <p:spPr>
            <a:xfrm>
              <a:off x="6823928" y="1718499"/>
              <a:ext cx="229283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mil aparelhos</a:t>
              </a:r>
            </a:p>
          </p:txBody>
        </p:sp>
        <p:sp>
          <p:nvSpPr>
            <p:cNvPr id="53" name="CaixaDeTexto 52">
              <a:extLst>
                <a:ext uri="{FF2B5EF4-FFF2-40B4-BE49-F238E27FC236}">
                  <a16:creationId xmlns:a16="http://schemas.microsoft.com/office/drawing/2014/main" id="{08ED88F6-3B52-D91E-3FD4-79F5B04630AD}"/>
                </a:ext>
              </a:extLst>
            </p:cNvPr>
            <p:cNvSpPr txBox="1"/>
            <p:nvPr/>
          </p:nvSpPr>
          <p:spPr>
            <a:xfrm>
              <a:off x="6778151" y="1970860"/>
              <a:ext cx="245610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1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foram roubados em 2020</a:t>
              </a:r>
            </a:p>
          </p:txBody>
        </p:sp>
      </p:grpSp>
      <p:grpSp>
        <p:nvGrpSpPr>
          <p:cNvPr id="55" name="Agrupar 54">
            <a:extLst>
              <a:ext uri="{FF2B5EF4-FFF2-40B4-BE49-F238E27FC236}">
                <a16:creationId xmlns:a16="http://schemas.microsoft.com/office/drawing/2014/main" id="{D91D401C-53D5-52E6-1690-D2A5D1C129C0}"/>
              </a:ext>
            </a:extLst>
          </p:cNvPr>
          <p:cNvGrpSpPr/>
          <p:nvPr/>
        </p:nvGrpSpPr>
        <p:grpSpPr>
          <a:xfrm>
            <a:off x="17219350" y="7763863"/>
            <a:ext cx="711848" cy="406388"/>
            <a:chOff x="16268700" y="3942611"/>
            <a:chExt cx="711848" cy="406388"/>
          </a:xfrm>
        </p:grpSpPr>
        <p:sp>
          <p:nvSpPr>
            <p:cNvPr id="56" name="Retângulo: Cantos Arredondados 55">
              <a:extLst>
                <a:ext uri="{FF2B5EF4-FFF2-40B4-BE49-F238E27FC236}">
                  <a16:creationId xmlns:a16="http://schemas.microsoft.com/office/drawing/2014/main" id="{DC8091D4-6748-ADBE-8427-B183B53C4494}"/>
                </a:ext>
              </a:extLst>
            </p:cNvPr>
            <p:cNvSpPr/>
            <p:nvPr/>
          </p:nvSpPr>
          <p:spPr>
            <a:xfrm>
              <a:off x="16268700" y="3942611"/>
              <a:ext cx="711848" cy="406388"/>
            </a:xfrm>
            <a:prstGeom prst="roundRect">
              <a:avLst/>
            </a:prstGeom>
            <a:solidFill>
              <a:srgbClr val="00B0F0"/>
            </a:solidFill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7" name="Gráfico 56" descr="Ciclismo com preenchimento sólido">
              <a:extLst>
                <a:ext uri="{FF2B5EF4-FFF2-40B4-BE49-F238E27FC236}">
                  <a16:creationId xmlns:a16="http://schemas.microsoft.com/office/drawing/2014/main" id="{463BAA29-328A-6CC5-E093-915F6FF4ABA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6421430" y="3942611"/>
              <a:ext cx="406388" cy="4063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106736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0"/>
      <p:bldGraphic spid="2" grpId="0">
        <p:bldAsOne/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Diagrama&#10;&#10;Descrição gerada automaticamente com confiança baixa">
            <a:extLst>
              <a:ext uri="{FF2B5EF4-FFF2-40B4-BE49-F238E27FC236}">
                <a16:creationId xmlns:a16="http://schemas.microsoft.com/office/drawing/2014/main" id="{A3FEA925-363A-58F6-A62F-E1AD800F12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93"/>
            <a:ext cx="18288000" cy="10286999"/>
          </a:xfrm>
          <a:prstGeom prst="rect">
            <a:avLst/>
          </a:prstGeom>
        </p:spPr>
      </p:pic>
      <p:grpSp>
        <p:nvGrpSpPr>
          <p:cNvPr id="12" name="Agrupar 11">
            <a:extLst>
              <a:ext uri="{FF2B5EF4-FFF2-40B4-BE49-F238E27FC236}">
                <a16:creationId xmlns:a16="http://schemas.microsoft.com/office/drawing/2014/main" id="{2C2458D1-202C-6E36-5094-FBD76E9AC47E}"/>
              </a:ext>
            </a:extLst>
          </p:cNvPr>
          <p:cNvGrpSpPr/>
          <p:nvPr/>
        </p:nvGrpSpPr>
        <p:grpSpPr>
          <a:xfrm>
            <a:off x="1411" y="0"/>
            <a:ext cx="18285178" cy="513567"/>
            <a:chOff x="1411" y="0"/>
            <a:chExt cx="18285178" cy="609506"/>
          </a:xfrm>
        </p:grpSpPr>
        <p:sp>
          <p:nvSpPr>
            <p:cNvPr id="4" name="Retângulo 3">
              <a:extLst>
                <a:ext uri="{FF2B5EF4-FFF2-40B4-BE49-F238E27FC236}">
                  <a16:creationId xmlns:a16="http://schemas.microsoft.com/office/drawing/2014/main" id="{39E567E7-5541-1B77-A1C1-4D2BC8EDC054}"/>
                </a:ext>
              </a:extLst>
            </p:cNvPr>
            <p:cNvSpPr/>
            <p:nvPr/>
          </p:nvSpPr>
          <p:spPr>
            <a:xfrm>
              <a:off x="1411" y="0"/>
              <a:ext cx="18285178" cy="6095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7199"/>
            </a:p>
          </p:txBody>
        </p:sp>
        <p:cxnSp>
          <p:nvCxnSpPr>
            <p:cNvPr id="6" name="Conector reto 5">
              <a:extLst>
                <a:ext uri="{FF2B5EF4-FFF2-40B4-BE49-F238E27FC236}">
                  <a16:creationId xmlns:a16="http://schemas.microsoft.com/office/drawing/2014/main" id="{76EFB1E2-281B-3CF4-4B19-C2821B40F30D}"/>
                </a:ext>
              </a:extLst>
            </p:cNvPr>
            <p:cNvCxnSpPr>
              <a:cxnSpLocks/>
            </p:cNvCxnSpPr>
            <p:nvPr/>
          </p:nvCxnSpPr>
          <p:spPr>
            <a:xfrm>
              <a:off x="1411" y="609506"/>
              <a:ext cx="18285178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Imagem 13">
            <a:extLst>
              <a:ext uri="{FF2B5EF4-FFF2-40B4-BE49-F238E27FC236}">
                <a16:creationId xmlns:a16="http://schemas.microsoft.com/office/drawing/2014/main" id="{B88D5160-35EC-938A-55C1-F505814E9C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65" y="117084"/>
            <a:ext cx="904762" cy="285714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AD3E2C44-F1EC-3687-85A5-48C2DA01548D}"/>
              </a:ext>
            </a:extLst>
          </p:cNvPr>
          <p:cNvSpPr txBox="1"/>
          <p:nvPr/>
        </p:nvSpPr>
        <p:spPr>
          <a:xfrm>
            <a:off x="1353512" y="118283"/>
            <a:ext cx="5934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>
                <a:latin typeface="Helvetica" panose="020B0604020202020204" pitchFamily="34" charset="0"/>
                <a:cs typeface="Helvetica" panose="020B0604020202020204" pitchFamily="34" charset="0"/>
              </a:rPr>
              <a:t>Home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2A3A6AD7-30E0-3D61-8CC1-A4A05427FC7A}"/>
              </a:ext>
            </a:extLst>
          </p:cNvPr>
          <p:cNvSpPr txBox="1"/>
          <p:nvPr/>
        </p:nvSpPr>
        <p:spPr>
          <a:xfrm>
            <a:off x="2326130" y="118282"/>
            <a:ext cx="6703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>
                <a:latin typeface="Helvetica" panose="020B0604020202020204" pitchFamily="34" charset="0"/>
                <a:cs typeface="Helvetica" panose="020B0604020202020204" pitchFamily="34" charset="0"/>
              </a:rPr>
              <a:t>Projeto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FBBB0FAB-7801-5630-154B-5142592DD11E}"/>
              </a:ext>
            </a:extLst>
          </p:cNvPr>
          <p:cNvSpPr txBox="1"/>
          <p:nvPr/>
        </p:nvSpPr>
        <p:spPr>
          <a:xfrm>
            <a:off x="3375692" y="116690"/>
            <a:ext cx="10358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>
                <a:latin typeface="Helvetica" panose="020B0604020202020204" pitchFamily="34" charset="0"/>
                <a:cs typeface="Helvetica" panose="020B0604020202020204" pitchFamily="34" charset="0"/>
              </a:rPr>
              <a:t>Cronograma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836B6B3D-C3BB-16B7-98C4-1C66DC813770}"/>
              </a:ext>
            </a:extLst>
          </p:cNvPr>
          <p:cNvSpPr txBox="1"/>
          <p:nvPr/>
        </p:nvSpPr>
        <p:spPr>
          <a:xfrm>
            <a:off x="4790739" y="116689"/>
            <a:ext cx="6607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>
                <a:latin typeface="Helvetica" panose="020B0604020202020204" pitchFamily="34" charset="0"/>
                <a:cs typeface="Helvetica" panose="020B0604020202020204" pitchFamily="34" charset="0"/>
              </a:rPr>
              <a:t>Equipe</a:t>
            </a:r>
          </a:p>
        </p:txBody>
      </p:sp>
      <p:pic>
        <p:nvPicPr>
          <p:cNvPr id="20" name="Imagem 19" descr="Forma&#10;&#10;Descrição gerada automaticamente com confiança baixa">
            <a:extLst>
              <a:ext uri="{FF2B5EF4-FFF2-40B4-BE49-F238E27FC236}">
                <a16:creationId xmlns:a16="http://schemas.microsoft.com/office/drawing/2014/main" id="{3F55B266-AB27-1AE1-C622-02F26AD20C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92699" y="116689"/>
            <a:ext cx="276999" cy="276999"/>
          </a:xfrm>
          <a:prstGeom prst="rect">
            <a:avLst/>
          </a:prstGeom>
        </p:spPr>
      </p:pic>
      <p:sp>
        <p:nvSpPr>
          <p:cNvPr id="21" name="Retângulo 20">
            <a:extLst>
              <a:ext uri="{FF2B5EF4-FFF2-40B4-BE49-F238E27FC236}">
                <a16:creationId xmlns:a16="http://schemas.microsoft.com/office/drawing/2014/main" id="{558B0632-017C-E9AA-5ED6-F91272FCFA95}"/>
              </a:ext>
            </a:extLst>
          </p:cNvPr>
          <p:cNvSpPr/>
          <p:nvPr/>
        </p:nvSpPr>
        <p:spPr>
          <a:xfrm>
            <a:off x="0" y="9173029"/>
            <a:ext cx="18288000" cy="111238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21950296-5979-5678-E338-66A96970310B}"/>
              </a:ext>
            </a:extLst>
          </p:cNvPr>
          <p:cNvSpPr txBox="1"/>
          <p:nvPr/>
        </p:nvSpPr>
        <p:spPr>
          <a:xfrm>
            <a:off x="282874" y="9326325"/>
            <a:ext cx="11208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Lorem</a:t>
            </a:r>
            <a:r>
              <a:rPr lang="pt-BR" sz="1200" b="1" dirty="0">
                <a:solidFill>
                  <a:schemeClr val="bg1"/>
                </a:solidFill>
                <a:latin typeface="Century Gothic" panose="020B0502020202020204" pitchFamily="34" charset="0"/>
              </a:rPr>
              <a:t> ipsum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94FFABA8-8F23-EC21-90CE-2CE1BD5F054C}"/>
              </a:ext>
            </a:extLst>
          </p:cNvPr>
          <p:cNvSpPr txBox="1"/>
          <p:nvPr/>
        </p:nvSpPr>
        <p:spPr>
          <a:xfrm>
            <a:off x="282874" y="9636094"/>
            <a:ext cx="36604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" b="0" i="0" dirty="0" err="1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Nulla</a:t>
            </a:r>
            <a:r>
              <a:rPr lang="pt-BR" sz="800" b="0" i="0" dirty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 in </a:t>
            </a:r>
            <a:r>
              <a:rPr lang="pt-BR" sz="800" b="0" i="0" dirty="0" err="1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dapibus</a:t>
            </a:r>
            <a:r>
              <a:rPr lang="pt-BR" sz="800" b="0" i="0" dirty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 nunc. Nunc </a:t>
            </a:r>
            <a:r>
              <a:rPr lang="pt-BR" sz="800" b="0" i="0" dirty="0" err="1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eget</a:t>
            </a:r>
            <a:r>
              <a:rPr lang="pt-BR" sz="800" b="0" i="0" dirty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 </a:t>
            </a:r>
            <a:r>
              <a:rPr lang="pt-BR" sz="800" b="0" i="0" dirty="0" err="1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nisl</a:t>
            </a:r>
            <a:r>
              <a:rPr lang="pt-BR" sz="800" b="0" i="0" dirty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 </a:t>
            </a:r>
            <a:r>
              <a:rPr lang="pt-BR" sz="800" b="0" i="0" dirty="0" err="1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vel</a:t>
            </a:r>
            <a:r>
              <a:rPr lang="pt-BR" sz="800" b="0" i="0" dirty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 </a:t>
            </a:r>
            <a:r>
              <a:rPr lang="pt-BR" sz="800" b="0" i="0" dirty="0" err="1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neque</a:t>
            </a:r>
            <a:r>
              <a:rPr lang="pt-BR" sz="800" b="0" i="0" dirty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 </a:t>
            </a:r>
            <a:r>
              <a:rPr lang="pt-BR" sz="800" b="0" i="0" dirty="0" err="1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rutrum</a:t>
            </a:r>
            <a:r>
              <a:rPr lang="pt-BR" sz="800" b="0" i="0" dirty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 </a:t>
            </a:r>
            <a:r>
              <a:rPr lang="pt-BR" sz="800" b="0" i="0" dirty="0" err="1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iaculis</a:t>
            </a:r>
            <a:r>
              <a:rPr lang="pt-BR" sz="800" b="0" i="0" dirty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. Nunc </a:t>
            </a:r>
            <a:r>
              <a:rPr lang="pt-BR" sz="800" b="0" i="0" dirty="0" err="1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facilisis</a:t>
            </a:r>
            <a:r>
              <a:rPr lang="pt-BR" sz="800" b="0" i="0" dirty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 </a:t>
            </a:r>
            <a:r>
              <a:rPr lang="pt-BR" sz="800" b="0" i="0" dirty="0" err="1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facilisis</a:t>
            </a:r>
            <a:r>
              <a:rPr lang="pt-BR" sz="800" b="0" i="0" dirty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 </a:t>
            </a:r>
            <a:r>
              <a:rPr lang="pt-BR" sz="800" b="0" i="0" dirty="0" err="1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iaculis</a:t>
            </a:r>
            <a:r>
              <a:rPr lang="pt-BR" sz="800" b="0" i="0" dirty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. </a:t>
            </a:r>
            <a:r>
              <a:rPr lang="pt-BR" sz="800" b="0" i="0" dirty="0" err="1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Class</a:t>
            </a:r>
            <a:r>
              <a:rPr lang="pt-BR" sz="800" b="0" i="0" dirty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 </a:t>
            </a:r>
            <a:r>
              <a:rPr lang="pt-BR" sz="800" b="0" i="0" dirty="0" err="1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aptent</a:t>
            </a:r>
            <a:r>
              <a:rPr lang="pt-BR" sz="800" b="0" i="0" dirty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 </a:t>
            </a:r>
            <a:r>
              <a:rPr lang="pt-BR" sz="800" b="0" i="0" dirty="0" err="1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taciti</a:t>
            </a:r>
            <a:r>
              <a:rPr lang="pt-BR" sz="800" b="0" i="0" dirty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 </a:t>
            </a:r>
            <a:r>
              <a:rPr lang="pt-BR" sz="800" b="0" i="0" dirty="0" err="1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sociosqu</a:t>
            </a:r>
            <a:r>
              <a:rPr lang="pt-BR" sz="800" b="0" i="0" dirty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 ad </a:t>
            </a:r>
            <a:r>
              <a:rPr lang="pt-BR" sz="800" b="0" i="0" dirty="0" err="1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litora</a:t>
            </a:r>
            <a:r>
              <a:rPr lang="pt-BR" sz="800" b="0" i="0" dirty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 </a:t>
            </a:r>
            <a:r>
              <a:rPr lang="pt-BR" sz="800" b="0" i="0" dirty="0" err="1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torquent</a:t>
            </a:r>
            <a:r>
              <a:rPr lang="pt-BR" sz="800" b="0" i="0" dirty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 per </a:t>
            </a:r>
            <a:r>
              <a:rPr lang="pt-BR" sz="800" b="0" i="0" dirty="0" err="1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conubia</a:t>
            </a:r>
            <a:r>
              <a:rPr lang="pt-BR" sz="800" b="0" i="0" dirty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 </a:t>
            </a:r>
            <a:r>
              <a:rPr lang="pt-BR" sz="800" b="0" i="0" dirty="0" err="1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nostra</a:t>
            </a:r>
            <a:r>
              <a:rPr lang="pt-BR" sz="800" b="0" i="0" dirty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, per </a:t>
            </a:r>
            <a:r>
              <a:rPr lang="pt-BR" sz="800" b="0" i="0" dirty="0" err="1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inceptos</a:t>
            </a:r>
            <a:r>
              <a:rPr lang="pt-BR" sz="800" b="0" i="0" dirty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 </a:t>
            </a:r>
            <a:r>
              <a:rPr lang="pt-BR" sz="800" b="0" i="0" dirty="0" err="1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himenaeos</a:t>
            </a:r>
            <a:r>
              <a:rPr lang="pt-BR" sz="800" b="0" i="0" dirty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.</a:t>
            </a:r>
            <a:endParaRPr lang="pt-BR" sz="8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91A1836E-013F-AAC6-3DAA-9C56BC364624}"/>
              </a:ext>
            </a:extLst>
          </p:cNvPr>
          <p:cNvSpPr txBox="1"/>
          <p:nvPr/>
        </p:nvSpPr>
        <p:spPr>
          <a:xfrm>
            <a:off x="5830684" y="125799"/>
            <a:ext cx="10967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>
                <a:latin typeface="Helvetica" panose="020B0604020202020204" pitchFamily="34" charset="0"/>
                <a:cs typeface="Helvetica" panose="020B0604020202020204" pitchFamily="34" charset="0"/>
              </a:rPr>
              <a:t>Fale conosco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FD52CE93-6208-425B-C0C8-951E28923034}"/>
              </a:ext>
            </a:extLst>
          </p:cNvPr>
          <p:cNvSpPr txBox="1"/>
          <p:nvPr/>
        </p:nvSpPr>
        <p:spPr>
          <a:xfrm>
            <a:off x="5921558" y="9323476"/>
            <a:ext cx="6110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Home</a:t>
            </a: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BA91F27F-C481-0054-1009-0BCDDDA7BCA6}"/>
              </a:ext>
            </a:extLst>
          </p:cNvPr>
          <p:cNvSpPr txBox="1"/>
          <p:nvPr/>
        </p:nvSpPr>
        <p:spPr>
          <a:xfrm>
            <a:off x="7111910" y="9323475"/>
            <a:ext cx="7152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Projeto</a:t>
            </a: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FFBD7838-84A3-4494-CCA8-8ACE61397718}"/>
              </a:ext>
            </a:extLst>
          </p:cNvPr>
          <p:cNvSpPr txBox="1"/>
          <p:nvPr/>
        </p:nvSpPr>
        <p:spPr>
          <a:xfrm>
            <a:off x="8379206" y="9321883"/>
            <a:ext cx="10983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Cronograma</a:t>
            </a: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2636A7A6-6ADC-62F8-E0BD-7E0CF89B557A}"/>
              </a:ext>
            </a:extLst>
          </p:cNvPr>
          <p:cNvSpPr txBox="1"/>
          <p:nvPr/>
        </p:nvSpPr>
        <p:spPr>
          <a:xfrm>
            <a:off x="10011987" y="9321882"/>
            <a:ext cx="6992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Equipe</a:t>
            </a: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75E06BF1-004E-B0D1-C0EB-09E33F39C633}"/>
              </a:ext>
            </a:extLst>
          </p:cNvPr>
          <p:cNvSpPr txBox="1"/>
          <p:nvPr/>
        </p:nvSpPr>
        <p:spPr>
          <a:xfrm>
            <a:off x="11269667" y="9330992"/>
            <a:ext cx="5795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F.A.Q</a:t>
            </a: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7E646AF2-DFA3-FADB-19E7-D46D85F6BE52}"/>
              </a:ext>
            </a:extLst>
          </p:cNvPr>
          <p:cNvSpPr txBox="1"/>
          <p:nvPr/>
        </p:nvSpPr>
        <p:spPr>
          <a:xfrm>
            <a:off x="11269667" y="9636622"/>
            <a:ext cx="10038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>
                <a:solidFill>
                  <a:schemeClr val="bg1"/>
                </a:solidFill>
                <a:latin typeface="Century Gothic" panose="020B0502020202020204" pitchFamily="34" charset="0"/>
              </a:rPr>
              <a:t>• Como acessar</a:t>
            </a:r>
          </a:p>
          <a:p>
            <a:r>
              <a:rPr lang="pt-BR" sz="800" dirty="0">
                <a:solidFill>
                  <a:schemeClr val="bg1"/>
                </a:solidFill>
                <a:latin typeface="Century Gothic" panose="020B0502020202020204" pitchFamily="34" charset="0"/>
              </a:rPr>
              <a:t>• </a:t>
            </a:r>
            <a:r>
              <a:rPr lang="pt-BR" sz="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Lorem</a:t>
            </a:r>
            <a:r>
              <a:rPr lang="pt-BR" sz="800" dirty="0">
                <a:solidFill>
                  <a:schemeClr val="bg1"/>
                </a:solidFill>
                <a:latin typeface="Century Gothic" panose="020B0502020202020204" pitchFamily="34" charset="0"/>
              </a:rPr>
              <a:t> Ipsum</a:t>
            </a:r>
          </a:p>
          <a:p>
            <a:r>
              <a:rPr lang="pt-BR" sz="800" dirty="0">
                <a:solidFill>
                  <a:schemeClr val="bg1"/>
                </a:solidFill>
                <a:latin typeface="Century Gothic" panose="020B0502020202020204" pitchFamily="34" charset="0"/>
              </a:rPr>
              <a:t>• </a:t>
            </a:r>
            <a:r>
              <a:rPr lang="pt-BR" sz="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Lorem</a:t>
            </a:r>
            <a:r>
              <a:rPr lang="pt-BR" sz="800" dirty="0">
                <a:solidFill>
                  <a:schemeClr val="bg1"/>
                </a:solidFill>
                <a:latin typeface="Century Gothic" panose="020B0502020202020204" pitchFamily="34" charset="0"/>
              </a:rPr>
              <a:t> Ipsum</a:t>
            </a: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7397894D-73E3-2781-492D-EAA278AE0A85}"/>
              </a:ext>
            </a:extLst>
          </p:cNvPr>
          <p:cNvSpPr txBox="1"/>
          <p:nvPr/>
        </p:nvSpPr>
        <p:spPr>
          <a:xfrm>
            <a:off x="10011987" y="9636093"/>
            <a:ext cx="10134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>
                <a:solidFill>
                  <a:schemeClr val="bg1"/>
                </a:solidFill>
                <a:latin typeface="Century Gothic" panose="020B0502020202020204" pitchFamily="34" charset="0"/>
              </a:rPr>
              <a:t>• A equipe</a:t>
            </a:r>
          </a:p>
          <a:p>
            <a:r>
              <a:rPr lang="pt-BR" sz="800" dirty="0">
                <a:solidFill>
                  <a:schemeClr val="bg1"/>
                </a:solidFill>
                <a:latin typeface="Century Gothic" panose="020B0502020202020204" pitchFamily="34" charset="0"/>
              </a:rPr>
              <a:t>• Perfil individual</a:t>
            </a:r>
          </a:p>
        </p:txBody>
      </p: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8D18BB59-519C-084B-CC09-6AFE5EE284B0}"/>
              </a:ext>
            </a:extLst>
          </p:cNvPr>
          <p:cNvSpPr txBox="1"/>
          <p:nvPr/>
        </p:nvSpPr>
        <p:spPr>
          <a:xfrm>
            <a:off x="8379206" y="9636093"/>
            <a:ext cx="8402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>
                <a:solidFill>
                  <a:schemeClr val="bg1"/>
                </a:solidFill>
                <a:latin typeface="Century Gothic" panose="020B0502020202020204" pitchFamily="34" charset="0"/>
              </a:rPr>
              <a:t>• Calendário</a:t>
            </a:r>
          </a:p>
          <a:p>
            <a:r>
              <a:rPr lang="pt-BR" sz="800" dirty="0">
                <a:solidFill>
                  <a:schemeClr val="bg1"/>
                </a:solidFill>
                <a:latin typeface="Century Gothic" panose="020B0502020202020204" pitchFamily="34" charset="0"/>
              </a:rPr>
              <a:t>• </a:t>
            </a:r>
            <a:r>
              <a:rPr lang="pt-BR" sz="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Trello</a:t>
            </a:r>
            <a:endParaRPr lang="pt-BR" sz="800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r>
              <a:rPr lang="pt-BR" sz="800" dirty="0">
                <a:solidFill>
                  <a:schemeClr val="bg1"/>
                </a:solidFill>
                <a:latin typeface="Century Gothic" panose="020B0502020202020204" pitchFamily="34" charset="0"/>
              </a:rPr>
              <a:t>• Entregas</a:t>
            </a:r>
          </a:p>
        </p:txBody>
      </p: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624B153D-DF6A-6139-046B-2F282A196821}"/>
              </a:ext>
            </a:extLst>
          </p:cNvPr>
          <p:cNvSpPr txBox="1"/>
          <p:nvPr/>
        </p:nvSpPr>
        <p:spPr>
          <a:xfrm>
            <a:off x="7111910" y="9637638"/>
            <a:ext cx="11592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>
                <a:solidFill>
                  <a:schemeClr val="bg1"/>
                </a:solidFill>
                <a:latin typeface="Century Gothic" panose="020B0502020202020204" pitchFamily="34" charset="0"/>
              </a:rPr>
              <a:t>• Sobre o case</a:t>
            </a:r>
          </a:p>
          <a:p>
            <a:r>
              <a:rPr lang="pt-BR" sz="800" dirty="0">
                <a:solidFill>
                  <a:schemeClr val="bg1"/>
                </a:solidFill>
                <a:latin typeface="Century Gothic" panose="020B0502020202020204" pitchFamily="34" charset="0"/>
              </a:rPr>
              <a:t>• Documentações</a:t>
            </a:r>
          </a:p>
          <a:p>
            <a:r>
              <a:rPr lang="pt-BR" sz="800" dirty="0">
                <a:solidFill>
                  <a:schemeClr val="bg1"/>
                </a:solidFill>
                <a:latin typeface="Century Gothic" panose="020B0502020202020204" pitchFamily="34" charset="0"/>
              </a:rPr>
              <a:t>• Solução</a:t>
            </a:r>
          </a:p>
        </p:txBody>
      </p:sp>
      <p:sp>
        <p:nvSpPr>
          <p:cNvPr id="54" name="Retângulo: Cantos Arredondados 53">
            <a:extLst>
              <a:ext uri="{FF2B5EF4-FFF2-40B4-BE49-F238E27FC236}">
                <a16:creationId xmlns:a16="http://schemas.microsoft.com/office/drawing/2014/main" id="{D62245C9-AC5A-4D85-5917-3A6AA8C22447}"/>
              </a:ext>
            </a:extLst>
          </p:cNvPr>
          <p:cNvSpPr/>
          <p:nvPr/>
        </p:nvSpPr>
        <p:spPr>
          <a:xfrm>
            <a:off x="2421838" y="356123"/>
            <a:ext cx="461837" cy="52528"/>
          </a:xfrm>
          <a:prstGeom prst="roundRect">
            <a:avLst>
              <a:gd name="adj" fmla="val 50000"/>
            </a:avLst>
          </a:prstGeom>
          <a:solidFill>
            <a:srgbClr val="74C3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Imagem 10" descr="Homem andando de bicicleta na rua&#10;&#10;Descrição gerada automaticamente">
            <a:extLst>
              <a:ext uri="{FF2B5EF4-FFF2-40B4-BE49-F238E27FC236}">
                <a16:creationId xmlns:a16="http://schemas.microsoft.com/office/drawing/2014/main" id="{F2DC27DA-36CC-EA09-9A55-87364D06DA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" t="481" r="5179" b="517"/>
          <a:stretch>
            <a:fillRect/>
          </a:stretch>
        </p:blipFill>
        <p:spPr>
          <a:xfrm>
            <a:off x="1142441" y="2872940"/>
            <a:ext cx="7327726" cy="5323562"/>
          </a:xfrm>
          <a:custGeom>
            <a:avLst/>
            <a:gdLst>
              <a:gd name="connsiteX0" fmla="*/ 185846 w 7327726"/>
              <a:gd name="connsiteY0" fmla="*/ 0 h 5323562"/>
              <a:gd name="connsiteX1" fmla="*/ 7141880 w 7327726"/>
              <a:gd name="connsiteY1" fmla="*/ 0 h 5323562"/>
              <a:gd name="connsiteX2" fmla="*/ 7327726 w 7327726"/>
              <a:gd name="connsiteY2" fmla="*/ 185846 h 5323562"/>
              <a:gd name="connsiteX3" fmla="*/ 7327726 w 7327726"/>
              <a:gd name="connsiteY3" fmla="*/ 5137716 h 5323562"/>
              <a:gd name="connsiteX4" fmla="*/ 7141880 w 7327726"/>
              <a:gd name="connsiteY4" fmla="*/ 5323562 h 5323562"/>
              <a:gd name="connsiteX5" fmla="*/ 185846 w 7327726"/>
              <a:gd name="connsiteY5" fmla="*/ 5323562 h 5323562"/>
              <a:gd name="connsiteX6" fmla="*/ 0 w 7327726"/>
              <a:gd name="connsiteY6" fmla="*/ 5137716 h 5323562"/>
              <a:gd name="connsiteX7" fmla="*/ 0 w 7327726"/>
              <a:gd name="connsiteY7" fmla="*/ 185846 h 5323562"/>
              <a:gd name="connsiteX8" fmla="*/ 185846 w 7327726"/>
              <a:gd name="connsiteY8" fmla="*/ 0 h 5323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327726" h="5323562">
                <a:moveTo>
                  <a:pt x="185846" y="0"/>
                </a:moveTo>
                <a:lnTo>
                  <a:pt x="7141880" y="0"/>
                </a:lnTo>
                <a:cubicBezTo>
                  <a:pt x="7244520" y="0"/>
                  <a:pt x="7327726" y="83206"/>
                  <a:pt x="7327726" y="185846"/>
                </a:cubicBezTo>
                <a:lnTo>
                  <a:pt x="7327726" y="5137716"/>
                </a:lnTo>
                <a:cubicBezTo>
                  <a:pt x="7327726" y="5240356"/>
                  <a:pt x="7244520" y="5323562"/>
                  <a:pt x="7141880" y="5323562"/>
                </a:cubicBezTo>
                <a:lnTo>
                  <a:pt x="185846" y="5323562"/>
                </a:lnTo>
                <a:cubicBezTo>
                  <a:pt x="83206" y="5323562"/>
                  <a:pt x="0" y="5240356"/>
                  <a:pt x="0" y="5137716"/>
                </a:cubicBezTo>
                <a:lnTo>
                  <a:pt x="0" y="185846"/>
                </a:lnTo>
                <a:cubicBezTo>
                  <a:pt x="0" y="83206"/>
                  <a:pt x="83206" y="0"/>
                  <a:pt x="185846" y="0"/>
                </a:cubicBez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81" name="Agrupar 80">
            <a:extLst>
              <a:ext uri="{FF2B5EF4-FFF2-40B4-BE49-F238E27FC236}">
                <a16:creationId xmlns:a16="http://schemas.microsoft.com/office/drawing/2014/main" id="{F1558D46-EF22-849F-9EAA-A4A57E1FA32E}"/>
              </a:ext>
            </a:extLst>
          </p:cNvPr>
          <p:cNvGrpSpPr/>
          <p:nvPr/>
        </p:nvGrpSpPr>
        <p:grpSpPr>
          <a:xfrm>
            <a:off x="1155835" y="961058"/>
            <a:ext cx="10403623" cy="1404549"/>
            <a:chOff x="902016" y="1215667"/>
            <a:chExt cx="10403623" cy="1404549"/>
          </a:xfrm>
        </p:grpSpPr>
        <p:grpSp>
          <p:nvGrpSpPr>
            <p:cNvPr id="46" name="Agrupar 45">
              <a:extLst>
                <a:ext uri="{FF2B5EF4-FFF2-40B4-BE49-F238E27FC236}">
                  <a16:creationId xmlns:a16="http://schemas.microsoft.com/office/drawing/2014/main" id="{501CCD68-E6D7-67F0-9191-35E827214721}"/>
                </a:ext>
              </a:extLst>
            </p:cNvPr>
            <p:cNvGrpSpPr/>
            <p:nvPr/>
          </p:nvGrpSpPr>
          <p:grpSpPr>
            <a:xfrm>
              <a:off x="10050622" y="1215667"/>
              <a:ext cx="1255017" cy="1158328"/>
              <a:chOff x="10050622" y="1554092"/>
              <a:chExt cx="1255017" cy="1158328"/>
            </a:xfrm>
          </p:grpSpPr>
          <p:pic>
            <p:nvPicPr>
              <p:cNvPr id="47" name="Imagem 46" descr="Forma&#10;&#10;Descrição gerada automaticamente com confiança baixa">
                <a:extLst>
                  <a:ext uri="{FF2B5EF4-FFF2-40B4-BE49-F238E27FC236}">
                    <a16:creationId xmlns:a16="http://schemas.microsoft.com/office/drawing/2014/main" id="{C36ABF57-5A33-8B3E-8024-7AAACF7412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470744" y="1554092"/>
                <a:ext cx="378809" cy="378809"/>
              </a:xfrm>
              <a:prstGeom prst="rect">
                <a:avLst/>
              </a:prstGeom>
            </p:spPr>
          </p:pic>
          <p:sp>
            <p:nvSpPr>
              <p:cNvPr id="55" name="CaixaDeTexto 54">
                <a:extLst>
                  <a:ext uri="{FF2B5EF4-FFF2-40B4-BE49-F238E27FC236}">
                    <a16:creationId xmlns:a16="http://schemas.microsoft.com/office/drawing/2014/main" id="{E0B468D8-D170-BB93-3DFE-1C2987920170}"/>
                  </a:ext>
                </a:extLst>
              </p:cNvPr>
              <p:cNvSpPr txBox="1"/>
              <p:nvPr/>
            </p:nvSpPr>
            <p:spPr>
              <a:xfrm>
                <a:off x="10050622" y="2250755"/>
                <a:ext cx="125501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pt-BR" sz="800" dirty="0">
                    <a:solidFill>
                      <a:srgbClr val="00B0F0"/>
                    </a:solidFill>
                    <a:latin typeface="Century Gothic" panose="020B0502020202020204" pitchFamily="34" charset="0"/>
                  </a:rPr>
                  <a:t>Atendimento digital 24h para você registrar ocorrências.</a:t>
                </a:r>
              </a:p>
            </p:txBody>
          </p:sp>
          <p:sp>
            <p:nvSpPr>
              <p:cNvPr id="56" name="CaixaDeTexto 55">
                <a:extLst>
                  <a:ext uri="{FF2B5EF4-FFF2-40B4-BE49-F238E27FC236}">
                    <a16:creationId xmlns:a16="http://schemas.microsoft.com/office/drawing/2014/main" id="{A99B4E26-F976-FD8A-BB55-4C40AD2E20D5}"/>
                  </a:ext>
                </a:extLst>
              </p:cNvPr>
              <p:cNvSpPr txBox="1"/>
              <p:nvPr/>
            </p:nvSpPr>
            <p:spPr>
              <a:xfrm>
                <a:off x="10164207" y="1989145"/>
                <a:ext cx="1027845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1100" b="1" dirty="0">
                    <a:solidFill>
                      <a:schemeClr val="accent5">
                        <a:lumMod val="50000"/>
                      </a:schemeClr>
                    </a:solidFill>
                  </a:rPr>
                  <a:t>Sinistro online</a:t>
                </a:r>
              </a:p>
            </p:txBody>
          </p:sp>
        </p:grpSp>
        <p:grpSp>
          <p:nvGrpSpPr>
            <p:cNvPr id="57" name="Agrupar 56">
              <a:extLst>
                <a:ext uri="{FF2B5EF4-FFF2-40B4-BE49-F238E27FC236}">
                  <a16:creationId xmlns:a16="http://schemas.microsoft.com/office/drawing/2014/main" id="{A0FD5D29-CFA7-47EA-3DD3-25109665571C}"/>
                </a:ext>
              </a:extLst>
            </p:cNvPr>
            <p:cNvGrpSpPr/>
            <p:nvPr/>
          </p:nvGrpSpPr>
          <p:grpSpPr>
            <a:xfrm>
              <a:off x="902016" y="1230501"/>
              <a:ext cx="1255017" cy="1266606"/>
              <a:chOff x="902016" y="1568926"/>
              <a:chExt cx="1255017" cy="1266606"/>
            </a:xfrm>
          </p:grpSpPr>
          <p:pic>
            <p:nvPicPr>
              <p:cNvPr id="58" name="Imagem 57" descr="Forma&#10;&#10;Descrição gerada automaticamente com confiança baixa">
                <a:extLst>
                  <a:ext uri="{FF2B5EF4-FFF2-40B4-BE49-F238E27FC236}">
                    <a16:creationId xmlns:a16="http://schemas.microsoft.com/office/drawing/2014/main" id="{006AB06C-616F-313C-8152-01E7DBEA4D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47538" y="1568926"/>
                <a:ext cx="363975" cy="363975"/>
              </a:xfrm>
              <a:prstGeom prst="rect">
                <a:avLst/>
              </a:prstGeom>
            </p:spPr>
          </p:pic>
          <p:sp>
            <p:nvSpPr>
              <p:cNvPr id="59" name="CaixaDeTexto 58">
                <a:extLst>
                  <a:ext uri="{FF2B5EF4-FFF2-40B4-BE49-F238E27FC236}">
                    <a16:creationId xmlns:a16="http://schemas.microsoft.com/office/drawing/2014/main" id="{C981F96F-10DC-EAC7-82B2-467EAC63AB75}"/>
                  </a:ext>
                </a:extLst>
              </p:cNvPr>
              <p:cNvSpPr txBox="1"/>
              <p:nvPr/>
            </p:nvSpPr>
            <p:spPr>
              <a:xfrm>
                <a:off x="902016" y="2250757"/>
                <a:ext cx="1255017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pt-BR" sz="800" dirty="0">
                    <a:solidFill>
                      <a:srgbClr val="00B0F0"/>
                    </a:solidFill>
                    <a:latin typeface="Century Gothic" panose="020B0502020202020204" pitchFamily="34" charset="0"/>
                  </a:rPr>
                  <a:t>Proteja seu celular com até 2 anos de uso a partir da data da compra.</a:t>
                </a:r>
              </a:p>
            </p:txBody>
          </p:sp>
          <p:sp>
            <p:nvSpPr>
              <p:cNvPr id="60" name="CaixaDeTexto 59">
                <a:extLst>
                  <a:ext uri="{FF2B5EF4-FFF2-40B4-BE49-F238E27FC236}">
                    <a16:creationId xmlns:a16="http://schemas.microsoft.com/office/drawing/2014/main" id="{DE338D36-B6DD-DEE1-89EF-1AE628CE6149}"/>
                  </a:ext>
                </a:extLst>
              </p:cNvPr>
              <p:cNvSpPr txBox="1"/>
              <p:nvPr/>
            </p:nvSpPr>
            <p:spPr>
              <a:xfrm>
                <a:off x="999948" y="1989145"/>
                <a:ext cx="1061509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1100" b="1" dirty="0">
                    <a:solidFill>
                      <a:schemeClr val="accent5">
                        <a:lumMod val="50000"/>
                      </a:schemeClr>
                    </a:solidFill>
                  </a:rPr>
                  <a:t>Novo ou usado</a:t>
                </a:r>
              </a:p>
            </p:txBody>
          </p:sp>
        </p:grpSp>
        <p:grpSp>
          <p:nvGrpSpPr>
            <p:cNvPr id="61" name="Agrupar 60">
              <a:extLst>
                <a:ext uri="{FF2B5EF4-FFF2-40B4-BE49-F238E27FC236}">
                  <a16:creationId xmlns:a16="http://schemas.microsoft.com/office/drawing/2014/main" id="{1D374A1C-176E-91DC-139E-3C12DC977557}"/>
                </a:ext>
              </a:extLst>
            </p:cNvPr>
            <p:cNvGrpSpPr/>
            <p:nvPr/>
          </p:nvGrpSpPr>
          <p:grpSpPr>
            <a:xfrm>
              <a:off x="2381553" y="1267756"/>
              <a:ext cx="1333978" cy="1106240"/>
              <a:chOff x="2381553" y="1606181"/>
              <a:chExt cx="1333978" cy="1106240"/>
            </a:xfrm>
          </p:grpSpPr>
          <p:pic>
            <p:nvPicPr>
              <p:cNvPr id="62" name="Imagem 61" descr="Forma&#10;&#10;Descrição gerada automaticamente com confiança baixa">
                <a:extLst>
                  <a:ext uri="{FF2B5EF4-FFF2-40B4-BE49-F238E27FC236}">
                    <a16:creationId xmlns:a16="http://schemas.microsoft.com/office/drawing/2014/main" id="{4D257599-786C-859A-BB6B-AACA7AA329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89495" y="1606181"/>
                <a:ext cx="326720" cy="326720"/>
              </a:xfrm>
              <a:prstGeom prst="rect">
                <a:avLst/>
              </a:prstGeom>
            </p:spPr>
          </p:pic>
          <p:sp>
            <p:nvSpPr>
              <p:cNvPr id="63" name="CaixaDeTexto 62">
                <a:extLst>
                  <a:ext uri="{FF2B5EF4-FFF2-40B4-BE49-F238E27FC236}">
                    <a16:creationId xmlns:a16="http://schemas.microsoft.com/office/drawing/2014/main" id="{21C354F2-1E42-1019-BA28-690F61FEC031}"/>
                  </a:ext>
                </a:extLst>
              </p:cNvPr>
              <p:cNvSpPr txBox="1"/>
              <p:nvPr/>
            </p:nvSpPr>
            <p:spPr>
              <a:xfrm>
                <a:off x="2381553" y="2250756"/>
                <a:ext cx="133397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pt-BR" sz="800" dirty="0">
                    <a:solidFill>
                      <a:srgbClr val="00B0F0"/>
                    </a:solidFill>
                    <a:latin typeface="Century Gothic" panose="020B0502020202020204" pitchFamily="34" charset="0"/>
                  </a:rPr>
                  <a:t>Cobertura de danos por quebra acidental do seu smartphone.</a:t>
                </a:r>
              </a:p>
            </p:txBody>
          </p:sp>
          <p:sp>
            <p:nvSpPr>
              <p:cNvPr id="64" name="CaixaDeTexto 63">
                <a:extLst>
                  <a:ext uri="{FF2B5EF4-FFF2-40B4-BE49-F238E27FC236}">
                    <a16:creationId xmlns:a16="http://schemas.microsoft.com/office/drawing/2014/main" id="{A64FA116-0E2E-0C0B-4FA4-44F119BE7D55}"/>
                  </a:ext>
                </a:extLst>
              </p:cNvPr>
              <p:cNvSpPr txBox="1"/>
              <p:nvPr/>
            </p:nvSpPr>
            <p:spPr>
              <a:xfrm>
                <a:off x="2432808" y="1989145"/>
                <a:ext cx="1282723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1100" b="1" dirty="0">
                    <a:solidFill>
                      <a:schemeClr val="accent5">
                        <a:lumMod val="50000"/>
                      </a:schemeClr>
                    </a:solidFill>
                  </a:rPr>
                  <a:t>Danos no aparelho</a:t>
                </a:r>
              </a:p>
            </p:txBody>
          </p:sp>
        </p:grpSp>
        <p:grpSp>
          <p:nvGrpSpPr>
            <p:cNvPr id="65" name="Agrupar 64">
              <a:extLst>
                <a:ext uri="{FF2B5EF4-FFF2-40B4-BE49-F238E27FC236}">
                  <a16:creationId xmlns:a16="http://schemas.microsoft.com/office/drawing/2014/main" id="{85E52642-9A72-E694-47DC-70F34A516E22}"/>
                </a:ext>
              </a:extLst>
            </p:cNvPr>
            <p:cNvGrpSpPr/>
            <p:nvPr/>
          </p:nvGrpSpPr>
          <p:grpSpPr>
            <a:xfrm>
              <a:off x="3948676" y="1253322"/>
              <a:ext cx="1255017" cy="1366894"/>
              <a:chOff x="3948676" y="1591747"/>
              <a:chExt cx="1255017" cy="1366894"/>
            </a:xfrm>
          </p:grpSpPr>
          <p:pic>
            <p:nvPicPr>
              <p:cNvPr id="66" name="Imagem 65" descr="Forma&#10;&#10;Descrição gerada automaticamente com confiança baixa">
                <a:extLst>
                  <a:ext uri="{FF2B5EF4-FFF2-40B4-BE49-F238E27FC236}">
                    <a16:creationId xmlns:a16="http://schemas.microsoft.com/office/drawing/2014/main" id="{762FE31E-9B3F-A46C-78BC-8843D09920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94197" y="1591747"/>
                <a:ext cx="341154" cy="341154"/>
              </a:xfrm>
              <a:prstGeom prst="rect">
                <a:avLst/>
              </a:prstGeom>
            </p:spPr>
          </p:pic>
          <p:sp>
            <p:nvSpPr>
              <p:cNvPr id="67" name="CaixaDeTexto 66">
                <a:extLst>
                  <a:ext uri="{FF2B5EF4-FFF2-40B4-BE49-F238E27FC236}">
                    <a16:creationId xmlns:a16="http://schemas.microsoft.com/office/drawing/2014/main" id="{8D944A65-E380-891F-E0B8-376B5F2CC4E9}"/>
                  </a:ext>
                </a:extLst>
              </p:cNvPr>
              <p:cNvSpPr txBox="1"/>
              <p:nvPr/>
            </p:nvSpPr>
            <p:spPr>
              <a:xfrm>
                <a:off x="3948676" y="2250755"/>
                <a:ext cx="1255017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pt-BR" sz="800" dirty="0">
                    <a:solidFill>
                      <a:srgbClr val="00B0F0"/>
                    </a:solidFill>
                    <a:latin typeface="Century Gothic" panose="020B0502020202020204" pitchFamily="34" charset="0"/>
                  </a:rPr>
                  <a:t>Segurança e tranquilidade em sua viagem para qualquer lugar do mundo.</a:t>
                </a:r>
              </a:p>
            </p:txBody>
          </p:sp>
          <p:sp>
            <p:nvSpPr>
              <p:cNvPr id="68" name="CaixaDeTexto 67">
                <a:extLst>
                  <a:ext uri="{FF2B5EF4-FFF2-40B4-BE49-F238E27FC236}">
                    <a16:creationId xmlns:a16="http://schemas.microsoft.com/office/drawing/2014/main" id="{3648B7CA-D6D6-BD61-5BEA-EED4E7A5CFA0}"/>
                  </a:ext>
                </a:extLst>
              </p:cNvPr>
              <p:cNvSpPr txBox="1"/>
              <p:nvPr/>
            </p:nvSpPr>
            <p:spPr>
              <a:xfrm>
                <a:off x="4226392" y="1989145"/>
                <a:ext cx="691215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1100" b="1" dirty="0">
                    <a:solidFill>
                      <a:schemeClr val="accent5">
                        <a:lumMod val="50000"/>
                      </a:schemeClr>
                    </a:solidFill>
                  </a:rPr>
                  <a:t>Garantia</a:t>
                </a:r>
              </a:p>
            </p:txBody>
          </p:sp>
        </p:grpSp>
        <p:grpSp>
          <p:nvGrpSpPr>
            <p:cNvPr id="69" name="Agrupar 68">
              <a:extLst>
                <a:ext uri="{FF2B5EF4-FFF2-40B4-BE49-F238E27FC236}">
                  <a16:creationId xmlns:a16="http://schemas.microsoft.com/office/drawing/2014/main" id="{D52947F4-3E6E-F7B6-D03E-4B7EA691FA57}"/>
                </a:ext>
              </a:extLst>
            </p:cNvPr>
            <p:cNvGrpSpPr/>
            <p:nvPr/>
          </p:nvGrpSpPr>
          <p:grpSpPr>
            <a:xfrm>
              <a:off x="5404779" y="1253322"/>
              <a:ext cx="1431802" cy="1120673"/>
              <a:chOff x="5404779" y="1591747"/>
              <a:chExt cx="1431802" cy="1120673"/>
            </a:xfrm>
          </p:grpSpPr>
          <p:pic>
            <p:nvPicPr>
              <p:cNvPr id="70" name="Imagem 69" descr="Forma&#10;&#10;Descrição gerada automaticamente com confiança baixa">
                <a:extLst>
                  <a:ext uri="{FF2B5EF4-FFF2-40B4-BE49-F238E27FC236}">
                    <a16:creationId xmlns:a16="http://schemas.microsoft.com/office/drawing/2014/main" id="{B837DE70-5115-2716-146C-98F38D4764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13334" y="1591747"/>
                <a:ext cx="341154" cy="341154"/>
              </a:xfrm>
              <a:prstGeom prst="rect">
                <a:avLst/>
              </a:prstGeom>
            </p:spPr>
          </p:pic>
          <p:sp>
            <p:nvSpPr>
              <p:cNvPr id="71" name="CaixaDeTexto 70">
                <a:extLst>
                  <a:ext uri="{FF2B5EF4-FFF2-40B4-BE49-F238E27FC236}">
                    <a16:creationId xmlns:a16="http://schemas.microsoft.com/office/drawing/2014/main" id="{C39285F3-81B7-39F6-EE5D-E182C2503074}"/>
                  </a:ext>
                </a:extLst>
              </p:cNvPr>
              <p:cNvSpPr txBox="1"/>
              <p:nvPr/>
            </p:nvSpPr>
            <p:spPr>
              <a:xfrm>
                <a:off x="5472006" y="2250755"/>
                <a:ext cx="125501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pt-BR" sz="800" dirty="0">
                    <a:solidFill>
                      <a:srgbClr val="00B0F0"/>
                    </a:solidFill>
                    <a:latin typeface="Century Gothic" panose="020B0502020202020204" pitchFamily="34" charset="0"/>
                  </a:rPr>
                  <a:t>Parcelamento em até 12x sem juros no cartão de crédito.</a:t>
                </a:r>
              </a:p>
            </p:txBody>
          </p:sp>
          <p:sp>
            <p:nvSpPr>
              <p:cNvPr id="72" name="CaixaDeTexto 71">
                <a:extLst>
                  <a:ext uri="{FF2B5EF4-FFF2-40B4-BE49-F238E27FC236}">
                    <a16:creationId xmlns:a16="http://schemas.microsoft.com/office/drawing/2014/main" id="{B075A5E7-95C5-13AD-1FE1-7D80E6FABEC1}"/>
                  </a:ext>
                </a:extLst>
              </p:cNvPr>
              <p:cNvSpPr txBox="1"/>
              <p:nvPr/>
            </p:nvSpPr>
            <p:spPr>
              <a:xfrm>
                <a:off x="5404779" y="1989893"/>
                <a:ext cx="1431802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1100" b="1" dirty="0">
                    <a:solidFill>
                      <a:schemeClr val="accent5">
                        <a:lumMod val="50000"/>
                      </a:schemeClr>
                    </a:solidFill>
                  </a:rPr>
                  <a:t>Pagamento facilitado</a:t>
                </a:r>
              </a:p>
            </p:txBody>
          </p:sp>
        </p:grpSp>
        <p:grpSp>
          <p:nvGrpSpPr>
            <p:cNvPr id="73" name="Agrupar 72">
              <a:extLst>
                <a:ext uri="{FF2B5EF4-FFF2-40B4-BE49-F238E27FC236}">
                  <a16:creationId xmlns:a16="http://schemas.microsoft.com/office/drawing/2014/main" id="{B0C32F09-415B-FDF3-F395-02D3367E3CF8}"/>
                </a:ext>
              </a:extLst>
            </p:cNvPr>
            <p:cNvGrpSpPr/>
            <p:nvPr/>
          </p:nvGrpSpPr>
          <p:grpSpPr>
            <a:xfrm>
              <a:off x="7003962" y="1253322"/>
              <a:ext cx="1255017" cy="1120675"/>
              <a:chOff x="7003962" y="1591747"/>
              <a:chExt cx="1255017" cy="1120675"/>
            </a:xfrm>
          </p:grpSpPr>
          <p:pic>
            <p:nvPicPr>
              <p:cNvPr id="74" name="Imagem 73" descr="Forma&#10;&#10;Descrição gerada automaticamente com confiança baixa">
                <a:extLst>
                  <a:ext uri="{FF2B5EF4-FFF2-40B4-BE49-F238E27FC236}">
                    <a16:creationId xmlns:a16="http://schemas.microsoft.com/office/drawing/2014/main" id="{EDDED5DC-DEF9-14EF-8E99-1B55124556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32471" y="1591747"/>
                <a:ext cx="341154" cy="341154"/>
              </a:xfrm>
              <a:prstGeom prst="rect">
                <a:avLst/>
              </a:prstGeom>
            </p:spPr>
          </p:pic>
          <p:sp>
            <p:nvSpPr>
              <p:cNvPr id="75" name="CaixaDeTexto 74">
                <a:extLst>
                  <a:ext uri="{FF2B5EF4-FFF2-40B4-BE49-F238E27FC236}">
                    <a16:creationId xmlns:a16="http://schemas.microsoft.com/office/drawing/2014/main" id="{C52F4125-19DA-1822-6A18-B5408095BBB7}"/>
                  </a:ext>
                </a:extLst>
              </p:cNvPr>
              <p:cNvSpPr txBox="1"/>
              <p:nvPr/>
            </p:nvSpPr>
            <p:spPr>
              <a:xfrm>
                <a:off x="7003962" y="2250757"/>
                <a:ext cx="125501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pt-BR" sz="800" dirty="0">
                    <a:solidFill>
                      <a:srgbClr val="00B0F0"/>
                    </a:solidFill>
                    <a:latin typeface="Century Gothic" panose="020B0502020202020204" pitchFamily="34" charset="0"/>
                  </a:rPr>
                  <a:t>Proteção imediata após contratar o seguro.</a:t>
                </a:r>
              </a:p>
            </p:txBody>
          </p:sp>
          <p:sp>
            <p:nvSpPr>
              <p:cNvPr id="76" name="CaixaDeTexto 75">
                <a:extLst>
                  <a:ext uri="{FF2B5EF4-FFF2-40B4-BE49-F238E27FC236}">
                    <a16:creationId xmlns:a16="http://schemas.microsoft.com/office/drawing/2014/main" id="{1FD2335B-48C6-F073-D8CD-750F3A4795D4}"/>
                  </a:ext>
                </a:extLst>
              </p:cNvPr>
              <p:cNvSpPr txBox="1"/>
              <p:nvPr/>
            </p:nvSpPr>
            <p:spPr>
              <a:xfrm>
                <a:off x="7152813" y="1989145"/>
                <a:ext cx="957313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1100" b="1" dirty="0">
                    <a:solidFill>
                      <a:schemeClr val="accent5">
                        <a:lumMod val="50000"/>
                      </a:schemeClr>
                    </a:solidFill>
                  </a:rPr>
                  <a:t>Sem carência</a:t>
                </a:r>
              </a:p>
            </p:txBody>
          </p:sp>
        </p:grpSp>
        <p:grpSp>
          <p:nvGrpSpPr>
            <p:cNvPr id="77" name="Agrupar 76">
              <a:extLst>
                <a:ext uri="{FF2B5EF4-FFF2-40B4-BE49-F238E27FC236}">
                  <a16:creationId xmlns:a16="http://schemas.microsoft.com/office/drawing/2014/main" id="{0D362B5A-91B9-8121-C9CB-286BC451FA38}"/>
                </a:ext>
              </a:extLst>
            </p:cNvPr>
            <p:cNvGrpSpPr/>
            <p:nvPr/>
          </p:nvGrpSpPr>
          <p:grpSpPr>
            <a:xfrm>
              <a:off x="8462571" y="1253322"/>
              <a:ext cx="1384459" cy="1120674"/>
              <a:chOff x="8462571" y="1591747"/>
              <a:chExt cx="1384459" cy="1120674"/>
            </a:xfrm>
          </p:grpSpPr>
          <p:pic>
            <p:nvPicPr>
              <p:cNvPr id="78" name="Imagem 77" descr="Forma&#10;&#10;Descrição gerada automaticamente com confiança baixa">
                <a:extLst>
                  <a:ext uri="{FF2B5EF4-FFF2-40B4-BE49-F238E27FC236}">
                    <a16:creationId xmlns:a16="http://schemas.microsoft.com/office/drawing/2014/main" id="{59B81006-1AF0-F242-7821-78B8C37E50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977486" y="1591747"/>
                <a:ext cx="341154" cy="341154"/>
              </a:xfrm>
              <a:prstGeom prst="rect">
                <a:avLst/>
              </a:prstGeom>
            </p:spPr>
          </p:pic>
          <p:sp>
            <p:nvSpPr>
              <p:cNvPr id="79" name="CaixaDeTexto 78">
                <a:extLst>
                  <a:ext uri="{FF2B5EF4-FFF2-40B4-BE49-F238E27FC236}">
                    <a16:creationId xmlns:a16="http://schemas.microsoft.com/office/drawing/2014/main" id="{AB9AEC80-CB24-A1D6-7A5C-91FC28D91172}"/>
                  </a:ext>
                </a:extLst>
              </p:cNvPr>
              <p:cNvSpPr txBox="1"/>
              <p:nvPr/>
            </p:nvSpPr>
            <p:spPr>
              <a:xfrm>
                <a:off x="8462571" y="2250756"/>
                <a:ext cx="138445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pt-BR" sz="800" dirty="0">
                    <a:solidFill>
                      <a:srgbClr val="00B0F0"/>
                    </a:solidFill>
                    <a:latin typeface="Century Gothic" panose="020B0502020202020204" pitchFamily="34" charset="0"/>
                  </a:rPr>
                  <a:t>Cadastre-se e aproveite os descontos em produtos e serviços.</a:t>
                </a:r>
              </a:p>
            </p:txBody>
          </p:sp>
          <p:sp>
            <p:nvSpPr>
              <p:cNvPr id="80" name="CaixaDeTexto 79">
                <a:extLst>
                  <a:ext uri="{FF2B5EF4-FFF2-40B4-BE49-F238E27FC236}">
                    <a16:creationId xmlns:a16="http://schemas.microsoft.com/office/drawing/2014/main" id="{B5EC7E39-98E6-5AB6-FD16-C565A54B4215}"/>
                  </a:ext>
                </a:extLst>
              </p:cNvPr>
              <p:cNvSpPr txBox="1"/>
              <p:nvPr/>
            </p:nvSpPr>
            <p:spPr>
              <a:xfrm>
                <a:off x="8718866" y="1989145"/>
                <a:ext cx="784189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1100" b="1" dirty="0">
                    <a:solidFill>
                      <a:schemeClr val="accent5">
                        <a:lumMod val="50000"/>
                      </a:schemeClr>
                    </a:solidFill>
                  </a:rPr>
                  <a:t>Porto Plus</a:t>
                </a:r>
              </a:p>
            </p:txBody>
          </p:sp>
        </p:grpSp>
      </p:grpSp>
      <p:sp>
        <p:nvSpPr>
          <p:cNvPr id="82" name="CaixaDeTexto 81">
            <a:extLst>
              <a:ext uri="{FF2B5EF4-FFF2-40B4-BE49-F238E27FC236}">
                <a16:creationId xmlns:a16="http://schemas.microsoft.com/office/drawing/2014/main" id="{7B1D7D1B-26A3-EEDA-8CC1-78C318676318}"/>
              </a:ext>
            </a:extLst>
          </p:cNvPr>
          <p:cNvSpPr txBox="1"/>
          <p:nvPr/>
        </p:nvSpPr>
        <p:spPr>
          <a:xfrm>
            <a:off x="9641286" y="3202344"/>
            <a:ext cx="755664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entury Gothic" panose="020B0502020202020204" pitchFamily="34" charset="0"/>
              </a:rPr>
              <a:t>Para evitar prejuízos financeiros decorrentes desses eventos, é sugerido que se contrate um seguro de celular, especialmente da empresa Porto Seguro, que oferece diversos planos com assistência 24 horas, reembolso rápido e proteção contra danos acidentais, roubo e furto. A contratação é simples e pode ser feita online e parcelada em até 12 vezes sem juros, além de outros benefícios, como cobertura internacional e descontos em acessórios em lojas parceiras.</a:t>
            </a:r>
            <a:endParaRPr lang="pt-BR" dirty="0">
              <a:solidFill>
                <a:schemeClr val="tx1">
                  <a:lumMod val="50000"/>
                  <a:lumOff val="50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83" name="CaixaDeTexto 82">
            <a:extLst>
              <a:ext uri="{FF2B5EF4-FFF2-40B4-BE49-F238E27FC236}">
                <a16:creationId xmlns:a16="http://schemas.microsoft.com/office/drawing/2014/main" id="{8C326A69-363A-8576-1892-AB8003D295B8}"/>
              </a:ext>
            </a:extLst>
          </p:cNvPr>
          <p:cNvSpPr txBox="1"/>
          <p:nvPr/>
        </p:nvSpPr>
        <p:spPr>
          <a:xfrm>
            <a:off x="11103372" y="2734941"/>
            <a:ext cx="60945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pt-BR" b="1" i="0" dirty="0">
                <a:solidFill>
                  <a:srgbClr val="00B0F0"/>
                </a:solidFill>
                <a:effectLst/>
                <a:latin typeface="Century Gothic" panose="020B0502020202020204" pitchFamily="34" charset="0"/>
              </a:rPr>
              <a:t>Coberturas seguro porto para smartphones</a:t>
            </a:r>
          </a:p>
        </p:txBody>
      </p:sp>
      <p:sp>
        <p:nvSpPr>
          <p:cNvPr id="84" name="Retângulo: Cantos Arredondados 83">
            <a:extLst>
              <a:ext uri="{FF2B5EF4-FFF2-40B4-BE49-F238E27FC236}">
                <a16:creationId xmlns:a16="http://schemas.microsoft.com/office/drawing/2014/main" id="{7F7773A9-C324-C737-1628-B792B0155220}"/>
              </a:ext>
            </a:extLst>
          </p:cNvPr>
          <p:cNvSpPr/>
          <p:nvPr/>
        </p:nvSpPr>
        <p:spPr>
          <a:xfrm>
            <a:off x="1155835" y="800100"/>
            <a:ext cx="1244706" cy="1676399"/>
          </a:xfrm>
          <a:prstGeom prst="round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87" name="Conector reto 86">
            <a:extLst>
              <a:ext uri="{FF2B5EF4-FFF2-40B4-BE49-F238E27FC236}">
                <a16:creationId xmlns:a16="http://schemas.microsoft.com/office/drawing/2014/main" id="{2647BCA7-B23E-F015-EB2A-BFADEF95E344}"/>
              </a:ext>
            </a:extLst>
          </p:cNvPr>
          <p:cNvCxnSpPr>
            <a:cxnSpLocks/>
          </p:cNvCxnSpPr>
          <p:nvPr/>
        </p:nvCxnSpPr>
        <p:spPr>
          <a:xfrm flipH="1">
            <a:off x="9401882" y="3167773"/>
            <a:ext cx="7679618" cy="0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1" name="Agrupar 90">
            <a:extLst>
              <a:ext uri="{FF2B5EF4-FFF2-40B4-BE49-F238E27FC236}">
                <a16:creationId xmlns:a16="http://schemas.microsoft.com/office/drawing/2014/main" id="{8A50D7DB-F128-96A8-CDE6-23D29BFFF662}"/>
              </a:ext>
            </a:extLst>
          </p:cNvPr>
          <p:cNvGrpSpPr/>
          <p:nvPr/>
        </p:nvGrpSpPr>
        <p:grpSpPr>
          <a:xfrm>
            <a:off x="17219350" y="8622929"/>
            <a:ext cx="711848" cy="406388"/>
            <a:chOff x="16268700" y="3942611"/>
            <a:chExt cx="711848" cy="406388"/>
          </a:xfrm>
        </p:grpSpPr>
        <p:sp>
          <p:nvSpPr>
            <p:cNvPr id="92" name="Retângulo: Cantos Arredondados 91">
              <a:extLst>
                <a:ext uri="{FF2B5EF4-FFF2-40B4-BE49-F238E27FC236}">
                  <a16:creationId xmlns:a16="http://schemas.microsoft.com/office/drawing/2014/main" id="{4B78D92C-7E2A-E1C9-0958-E073DA88AD79}"/>
                </a:ext>
              </a:extLst>
            </p:cNvPr>
            <p:cNvSpPr/>
            <p:nvPr/>
          </p:nvSpPr>
          <p:spPr>
            <a:xfrm>
              <a:off x="16268700" y="3942611"/>
              <a:ext cx="711848" cy="406388"/>
            </a:xfrm>
            <a:prstGeom prst="roundRect">
              <a:avLst/>
            </a:prstGeom>
            <a:solidFill>
              <a:srgbClr val="00B0F0"/>
            </a:solidFill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93" name="Gráfico 92" descr="Ciclismo com preenchimento sólido">
              <a:extLst>
                <a:ext uri="{FF2B5EF4-FFF2-40B4-BE49-F238E27FC236}">
                  <a16:creationId xmlns:a16="http://schemas.microsoft.com/office/drawing/2014/main" id="{ECD51BAA-52C2-626E-A8BB-9A490839EA4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6421430" y="3942611"/>
              <a:ext cx="406388" cy="4063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215101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Diagrama&#10;&#10;Descrição gerada automaticamente com confiança baixa">
            <a:extLst>
              <a:ext uri="{FF2B5EF4-FFF2-40B4-BE49-F238E27FC236}">
                <a16:creationId xmlns:a16="http://schemas.microsoft.com/office/drawing/2014/main" id="{A3FEA925-363A-58F6-A62F-E1AD800F12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93"/>
            <a:ext cx="18288000" cy="10286999"/>
          </a:xfrm>
          <a:prstGeom prst="rect">
            <a:avLst/>
          </a:prstGeom>
        </p:spPr>
      </p:pic>
      <p:grpSp>
        <p:nvGrpSpPr>
          <p:cNvPr id="12" name="Agrupar 11">
            <a:extLst>
              <a:ext uri="{FF2B5EF4-FFF2-40B4-BE49-F238E27FC236}">
                <a16:creationId xmlns:a16="http://schemas.microsoft.com/office/drawing/2014/main" id="{2C2458D1-202C-6E36-5094-FBD76E9AC47E}"/>
              </a:ext>
            </a:extLst>
          </p:cNvPr>
          <p:cNvGrpSpPr/>
          <p:nvPr/>
        </p:nvGrpSpPr>
        <p:grpSpPr>
          <a:xfrm>
            <a:off x="1411" y="0"/>
            <a:ext cx="18285178" cy="513567"/>
            <a:chOff x="1411" y="0"/>
            <a:chExt cx="18285178" cy="609506"/>
          </a:xfrm>
        </p:grpSpPr>
        <p:sp>
          <p:nvSpPr>
            <p:cNvPr id="4" name="Retângulo 3">
              <a:extLst>
                <a:ext uri="{FF2B5EF4-FFF2-40B4-BE49-F238E27FC236}">
                  <a16:creationId xmlns:a16="http://schemas.microsoft.com/office/drawing/2014/main" id="{39E567E7-5541-1B77-A1C1-4D2BC8EDC054}"/>
                </a:ext>
              </a:extLst>
            </p:cNvPr>
            <p:cNvSpPr/>
            <p:nvPr/>
          </p:nvSpPr>
          <p:spPr>
            <a:xfrm>
              <a:off x="1411" y="0"/>
              <a:ext cx="18285178" cy="6095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7199"/>
            </a:p>
          </p:txBody>
        </p:sp>
        <p:cxnSp>
          <p:nvCxnSpPr>
            <p:cNvPr id="6" name="Conector reto 5">
              <a:extLst>
                <a:ext uri="{FF2B5EF4-FFF2-40B4-BE49-F238E27FC236}">
                  <a16:creationId xmlns:a16="http://schemas.microsoft.com/office/drawing/2014/main" id="{76EFB1E2-281B-3CF4-4B19-C2821B40F30D}"/>
                </a:ext>
              </a:extLst>
            </p:cNvPr>
            <p:cNvCxnSpPr>
              <a:cxnSpLocks/>
            </p:cNvCxnSpPr>
            <p:nvPr/>
          </p:nvCxnSpPr>
          <p:spPr>
            <a:xfrm>
              <a:off x="1411" y="609506"/>
              <a:ext cx="18285178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Imagem 13">
            <a:extLst>
              <a:ext uri="{FF2B5EF4-FFF2-40B4-BE49-F238E27FC236}">
                <a16:creationId xmlns:a16="http://schemas.microsoft.com/office/drawing/2014/main" id="{B88D5160-35EC-938A-55C1-F505814E9C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65" y="117084"/>
            <a:ext cx="904762" cy="285714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AD3E2C44-F1EC-3687-85A5-48C2DA01548D}"/>
              </a:ext>
            </a:extLst>
          </p:cNvPr>
          <p:cNvSpPr txBox="1"/>
          <p:nvPr/>
        </p:nvSpPr>
        <p:spPr>
          <a:xfrm>
            <a:off x="1353512" y="118283"/>
            <a:ext cx="5934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>
                <a:latin typeface="Helvetica" panose="020B0604020202020204" pitchFamily="34" charset="0"/>
                <a:cs typeface="Helvetica" panose="020B0604020202020204" pitchFamily="34" charset="0"/>
              </a:rPr>
              <a:t>Home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2A3A6AD7-30E0-3D61-8CC1-A4A05427FC7A}"/>
              </a:ext>
            </a:extLst>
          </p:cNvPr>
          <p:cNvSpPr txBox="1"/>
          <p:nvPr/>
        </p:nvSpPr>
        <p:spPr>
          <a:xfrm>
            <a:off x="2326130" y="118282"/>
            <a:ext cx="6703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>
                <a:latin typeface="Helvetica" panose="020B0604020202020204" pitchFamily="34" charset="0"/>
                <a:cs typeface="Helvetica" panose="020B0604020202020204" pitchFamily="34" charset="0"/>
              </a:rPr>
              <a:t>Projeto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FBBB0FAB-7801-5630-154B-5142592DD11E}"/>
              </a:ext>
            </a:extLst>
          </p:cNvPr>
          <p:cNvSpPr txBox="1"/>
          <p:nvPr/>
        </p:nvSpPr>
        <p:spPr>
          <a:xfrm>
            <a:off x="3375692" y="116690"/>
            <a:ext cx="10358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>
                <a:latin typeface="Helvetica" panose="020B0604020202020204" pitchFamily="34" charset="0"/>
                <a:cs typeface="Helvetica" panose="020B0604020202020204" pitchFamily="34" charset="0"/>
              </a:rPr>
              <a:t>Cronograma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836B6B3D-C3BB-16B7-98C4-1C66DC813770}"/>
              </a:ext>
            </a:extLst>
          </p:cNvPr>
          <p:cNvSpPr txBox="1"/>
          <p:nvPr/>
        </p:nvSpPr>
        <p:spPr>
          <a:xfrm>
            <a:off x="4790739" y="116689"/>
            <a:ext cx="6607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>
                <a:latin typeface="Helvetica" panose="020B0604020202020204" pitchFamily="34" charset="0"/>
                <a:cs typeface="Helvetica" panose="020B0604020202020204" pitchFamily="34" charset="0"/>
              </a:rPr>
              <a:t>Equipe</a:t>
            </a:r>
          </a:p>
        </p:txBody>
      </p:sp>
      <p:pic>
        <p:nvPicPr>
          <p:cNvPr id="20" name="Imagem 19" descr="Forma&#10;&#10;Descrição gerada automaticamente com confiança baixa">
            <a:extLst>
              <a:ext uri="{FF2B5EF4-FFF2-40B4-BE49-F238E27FC236}">
                <a16:creationId xmlns:a16="http://schemas.microsoft.com/office/drawing/2014/main" id="{3F55B266-AB27-1AE1-C622-02F26AD20C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92699" y="116689"/>
            <a:ext cx="276999" cy="276999"/>
          </a:xfrm>
          <a:prstGeom prst="rect">
            <a:avLst/>
          </a:prstGeom>
        </p:spPr>
      </p:pic>
      <p:sp>
        <p:nvSpPr>
          <p:cNvPr id="21" name="Retângulo 20">
            <a:extLst>
              <a:ext uri="{FF2B5EF4-FFF2-40B4-BE49-F238E27FC236}">
                <a16:creationId xmlns:a16="http://schemas.microsoft.com/office/drawing/2014/main" id="{558B0632-017C-E9AA-5ED6-F91272FCFA95}"/>
              </a:ext>
            </a:extLst>
          </p:cNvPr>
          <p:cNvSpPr/>
          <p:nvPr/>
        </p:nvSpPr>
        <p:spPr>
          <a:xfrm>
            <a:off x="0" y="9173029"/>
            <a:ext cx="18288000" cy="111238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21950296-5979-5678-E338-66A96970310B}"/>
              </a:ext>
            </a:extLst>
          </p:cNvPr>
          <p:cNvSpPr txBox="1"/>
          <p:nvPr/>
        </p:nvSpPr>
        <p:spPr>
          <a:xfrm>
            <a:off x="282874" y="9326325"/>
            <a:ext cx="11208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Lorem</a:t>
            </a:r>
            <a:r>
              <a:rPr lang="pt-BR" sz="1200" b="1" dirty="0">
                <a:solidFill>
                  <a:schemeClr val="bg1"/>
                </a:solidFill>
                <a:latin typeface="Century Gothic" panose="020B0502020202020204" pitchFamily="34" charset="0"/>
              </a:rPr>
              <a:t> ipsum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94FFABA8-8F23-EC21-90CE-2CE1BD5F054C}"/>
              </a:ext>
            </a:extLst>
          </p:cNvPr>
          <p:cNvSpPr txBox="1"/>
          <p:nvPr/>
        </p:nvSpPr>
        <p:spPr>
          <a:xfrm>
            <a:off x="282874" y="9636094"/>
            <a:ext cx="36604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" b="0" i="0" dirty="0" err="1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Nulla</a:t>
            </a:r>
            <a:r>
              <a:rPr lang="pt-BR" sz="800" b="0" i="0" dirty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 in </a:t>
            </a:r>
            <a:r>
              <a:rPr lang="pt-BR" sz="800" b="0" i="0" dirty="0" err="1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dapibus</a:t>
            </a:r>
            <a:r>
              <a:rPr lang="pt-BR" sz="800" b="0" i="0" dirty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 nunc. Nunc </a:t>
            </a:r>
            <a:r>
              <a:rPr lang="pt-BR" sz="800" b="0" i="0" dirty="0" err="1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eget</a:t>
            </a:r>
            <a:r>
              <a:rPr lang="pt-BR" sz="800" b="0" i="0" dirty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 </a:t>
            </a:r>
            <a:r>
              <a:rPr lang="pt-BR" sz="800" b="0" i="0" dirty="0" err="1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nisl</a:t>
            </a:r>
            <a:r>
              <a:rPr lang="pt-BR" sz="800" b="0" i="0" dirty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 </a:t>
            </a:r>
            <a:r>
              <a:rPr lang="pt-BR" sz="800" b="0" i="0" dirty="0" err="1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vel</a:t>
            </a:r>
            <a:r>
              <a:rPr lang="pt-BR" sz="800" b="0" i="0" dirty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 </a:t>
            </a:r>
            <a:r>
              <a:rPr lang="pt-BR" sz="800" b="0" i="0" dirty="0" err="1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neque</a:t>
            </a:r>
            <a:r>
              <a:rPr lang="pt-BR" sz="800" b="0" i="0" dirty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 </a:t>
            </a:r>
            <a:r>
              <a:rPr lang="pt-BR" sz="800" b="0" i="0" dirty="0" err="1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rutrum</a:t>
            </a:r>
            <a:r>
              <a:rPr lang="pt-BR" sz="800" b="0" i="0" dirty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 </a:t>
            </a:r>
            <a:r>
              <a:rPr lang="pt-BR" sz="800" b="0" i="0" dirty="0" err="1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iaculis</a:t>
            </a:r>
            <a:r>
              <a:rPr lang="pt-BR" sz="800" b="0" i="0" dirty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. Nunc </a:t>
            </a:r>
            <a:r>
              <a:rPr lang="pt-BR" sz="800" b="0" i="0" dirty="0" err="1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facilisis</a:t>
            </a:r>
            <a:r>
              <a:rPr lang="pt-BR" sz="800" b="0" i="0" dirty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 </a:t>
            </a:r>
            <a:r>
              <a:rPr lang="pt-BR" sz="800" b="0" i="0" dirty="0" err="1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facilisis</a:t>
            </a:r>
            <a:r>
              <a:rPr lang="pt-BR" sz="800" b="0" i="0" dirty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 </a:t>
            </a:r>
            <a:r>
              <a:rPr lang="pt-BR" sz="800" b="0" i="0" dirty="0" err="1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iaculis</a:t>
            </a:r>
            <a:r>
              <a:rPr lang="pt-BR" sz="800" b="0" i="0" dirty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. </a:t>
            </a:r>
            <a:r>
              <a:rPr lang="pt-BR" sz="800" b="0" i="0" dirty="0" err="1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Class</a:t>
            </a:r>
            <a:r>
              <a:rPr lang="pt-BR" sz="800" b="0" i="0" dirty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 </a:t>
            </a:r>
            <a:r>
              <a:rPr lang="pt-BR" sz="800" b="0" i="0" dirty="0" err="1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aptent</a:t>
            </a:r>
            <a:r>
              <a:rPr lang="pt-BR" sz="800" b="0" i="0" dirty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 </a:t>
            </a:r>
            <a:r>
              <a:rPr lang="pt-BR" sz="800" b="0" i="0" dirty="0" err="1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taciti</a:t>
            </a:r>
            <a:r>
              <a:rPr lang="pt-BR" sz="800" b="0" i="0" dirty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 </a:t>
            </a:r>
            <a:r>
              <a:rPr lang="pt-BR" sz="800" b="0" i="0" dirty="0" err="1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sociosqu</a:t>
            </a:r>
            <a:r>
              <a:rPr lang="pt-BR" sz="800" b="0" i="0" dirty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 ad </a:t>
            </a:r>
            <a:r>
              <a:rPr lang="pt-BR" sz="800" b="0" i="0" dirty="0" err="1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litora</a:t>
            </a:r>
            <a:r>
              <a:rPr lang="pt-BR" sz="800" b="0" i="0" dirty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 </a:t>
            </a:r>
            <a:r>
              <a:rPr lang="pt-BR" sz="800" b="0" i="0" dirty="0" err="1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torquent</a:t>
            </a:r>
            <a:r>
              <a:rPr lang="pt-BR" sz="800" b="0" i="0" dirty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 per </a:t>
            </a:r>
            <a:r>
              <a:rPr lang="pt-BR" sz="800" b="0" i="0" dirty="0" err="1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conubia</a:t>
            </a:r>
            <a:r>
              <a:rPr lang="pt-BR" sz="800" b="0" i="0" dirty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 </a:t>
            </a:r>
            <a:r>
              <a:rPr lang="pt-BR" sz="800" b="0" i="0" dirty="0" err="1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nostra</a:t>
            </a:r>
            <a:r>
              <a:rPr lang="pt-BR" sz="800" b="0" i="0" dirty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, per </a:t>
            </a:r>
            <a:r>
              <a:rPr lang="pt-BR" sz="800" b="0" i="0" dirty="0" err="1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inceptos</a:t>
            </a:r>
            <a:r>
              <a:rPr lang="pt-BR" sz="800" b="0" i="0" dirty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 </a:t>
            </a:r>
            <a:r>
              <a:rPr lang="pt-BR" sz="800" b="0" i="0" dirty="0" err="1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himenaeos</a:t>
            </a:r>
            <a:r>
              <a:rPr lang="pt-BR" sz="800" b="0" i="0" dirty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.</a:t>
            </a:r>
            <a:endParaRPr lang="pt-BR" sz="8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91A1836E-013F-AAC6-3DAA-9C56BC364624}"/>
              </a:ext>
            </a:extLst>
          </p:cNvPr>
          <p:cNvSpPr txBox="1"/>
          <p:nvPr/>
        </p:nvSpPr>
        <p:spPr>
          <a:xfrm>
            <a:off x="5830684" y="125799"/>
            <a:ext cx="10967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>
                <a:latin typeface="Helvetica" panose="020B0604020202020204" pitchFamily="34" charset="0"/>
                <a:cs typeface="Helvetica" panose="020B0604020202020204" pitchFamily="34" charset="0"/>
              </a:rPr>
              <a:t>Fale conosco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FD52CE93-6208-425B-C0C8-951E28923034}"/>
              </a:ext>
            </a:extLst>
          </p:cNvPr>
          <p:cNvSpPr txBox="1"/>
          <p:nvPr/>
        </p:nvSpPr>
        <p:spPr>
          <a:xfrm>
            <a:off x="5921558" y="9323476"/>
            <a:ext cx="6110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Home</a:t>
            </a: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BA91F27F-C481-0054-1009-0BCDDDA7BCA6}"/>
              </a:ext>
            </a:extLst>
          </p:cNvPr>
          <p:cNvSpPr txBox="1"/>
          <p:nvPr/>
        </p:nvSpPr>
        <p:spPr>
          <a:xfrm>
            <a:off x="7111910" y="9323475"/>
            <a:ext cx="7152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Projeto</a:t>
            </a: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FFBD7838-84A3-4494-CCA8-8ACE61397718}"/>
              </a:ext>
            </a:extLst>
          </p:cNvPr>
          <p:cNvSpPr txBox="1"/>
          <p:nvPr/>
        </p:nvSpPr>
        <p:spPr>
          <a:xfrm>
            <a:off x="8379206" y="9321883"/>
            <a:ext cx="10983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Cronograma</a:t>
            </a: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2636A7A6-6ADC-62F8-E0BD-7E0CF89B557A}"/>
              </a:ext>
            </a:extLst>
          </p:cNvPr>
          <p:cNvSpPr txBox="1"/>
          <p:nvPr/>
        </p:nvSpPr>
        <p:spPr>
          <a:xfrm>
            <a:off x="10011987" y="9321882"/>
            <a:ext cx="6992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Equipe</a:t>
            </a: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75E06BF1-004E-B0D1-C0EB-09E33F39C633}"/>
              </a:ext>
            </a:extLst>
          </p:cNvPr>
          <p:cNvSpPr txBox="1"/>
          <p:nvPr/>
        </p:nvSpPr>
        <p:spPr>
          <a:xfrm>
            <a:off x="11269667" y="9330992"/>
            <a:ext cx="5795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F.A.Q</a:t>
            </a: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7E646AF2-DFA3-FADB-19E7-D46D85F6BE52}"/>
              </a:ext>
            </a:extLst>
          </p:cNvPr>
          <p:cNvSpPr txBox="1"/>
          <p:nvPr/>
        </p:nvSpPr>
        <p:spPr>
          <a:xfrm>
            <a:off x="11269667" y="9636622"/>
            <a:ext cx="10038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>
                <a:solidFill>
                  <a:schemeClr val="bg1"/>
                </a:solidFill>
                <a:latin typeface="Century Gothic" panose="020B0502020202020204" pitchFamily="34" charset="0"/>
              </a:rPr>
              <a:t>• Como acessar</a:t>
            </a:r>
          </a:p>
          <a:p>
            <a:r>
              <a:rPr lang="pt-BR" sz="800" dirty="0">
                <a:solidFill>
                  <a:schemeClr val="bg1"/>
                </a:solidFill>
                <a:latin typeface="Century Gothic" panose="020B0502020202020204" pitchFamily="34" charset="0"/>
              </a:rPr>
              <a:t>• </a:t>
            </a:r>
            <a:r>
              <a:rPr lang="pt-BR" sz="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Lorem</a:t>
            </a:r>
            <a:r>
              <a:rPr lang="pt-BR" sz="800" dirty="0">
                <a:solidFill>
                  <a:schemeClr val="bg1"/>
                </a:solidFill>
                <a:latin typeface="Century Gothic" panose="020B0502020202020204" pitchFamily="34" charset="0"/>
              </a:rPr>
              <a:t> Ipsum</a:t>
            </a:r>
          </a:p>
          <a:p>
            <a:r>
              <a:rPr lang="pt-BR" sz="800" dirty="0">
                <a:solidFill>
                  <a:schemeClr val="bg1"/>
                </a:solidFill>
                <a:latin typeface="Century Gothic" panose="020B0502020202020204" pitchFamily="34" charset="0"/>
              </a:rPr>
              <a:t>• </a:t>
            </a:r>
            <a:r>
              <a:rPr lang="pt-BR" sz="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Lorem</a:t>
            </a:r>
            <a:r>
              <a:rPr lang="pt-BR" sz="800" dirty="0">
                <a:solidFill>
                  <a:schemeClr val="bg1"/>
                </a:solidFill>
                <a:latin typeface="Century Gothic" panose="020B0502020202020204" pitchFamily="34" charset="0"/>
              </a:rPr>
              <a:t> Ipsum</a:t>
            </a: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7397894D-73E3-2781-492D-EAA278AE0A85}"/>
              </a:ext>
            </a:extLst>
          </p:cNvPr>
          <p:cNvSpPr txBox="1"/>
          <p:nvPr/>
        </p:nvSpPr>
        <p:spPr>
          <a:xfrm>
            <a:off x="10011987" y="9636093"/>
            <a:ext cx="10134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>
                <a:solidFill>
                  <a:schemeClr val="bg1"/>
                </a:solidFill>
                <a:latin typeface="Century Gothic" panose="020B0502020202020204" pitchFamily="34" charset="0"/>
              </a:rPr>
              <a:t>• A equipe</a:t>
            </a:r>
          </a:p>
          <a:p>
            <a:r>
              <a:rPr lang="pt-BR" sz="800" dirty="0">
                <a:solidFill>
                  <a:schemeClr val="bg1"/>
                </a:solidFill>
                <a:latin typeface="Century Gothic" panose="020B0502020202020204" pitchFamily="34" charset="0"/>
              </a:rPr>
              <a:t>• Perfil individual</a:t>
            </a:r>
          </a:p>
        </p:txBody>
      </p: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8D18BB59-519C-084B-CC09-6AFE5EE284B0}"/>
              </a:ext>
            </a:extLst>
          </p:cNvPr>
          <p:cNvSpPr txBox="1"/>
          <p:nvPr/>
        </p:nvSpPr>
        <p:spPr>
          <a:xfrm>
            <a:off x="8379206" y="9636093"/>
            <a:ext cx="8402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>
                <a:solidFill>
                  <a:schemeClr val="bg1"/>
                </a:solidFill>
                <a:latin typeface="Century Gothic" panose="020B0502020202020204" pitchFamily="34" charset="0"/>
              </a:rPr>
              <a:t>• Calendário</a:t>
            </a:r>
          </a:p>
          <a:p>
            <a:r>
              <a:rPr lang="pt-BR" sz="800" dirty="0">
                <a:solidFill>
                  <a:schemeClr val="bg1"/>
                </a:solidFill>
                <a:latin typeface="Century Gothic" panose="020B0502020202020204" pitchFamily="34" charset="0"/>
              </a:rPr>
              <a:t>• </a:t>
            </a:r>
            <a:r>
              <a:rPr lang="pt-BR" sz="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Trello</a:t>
            </a:r>
            <a:endParaRPr lang="pt-BR" sz="800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r>
              <a:rPr lang="pt-BR" sz="800" dirty="0">
                <a:solidFill>
                  <a:schemeClr val="bg1"/>
                </a:solidFill>
                <a:latin typeface="Century Gothic" panose="020B0502020202020204" pitchFamily="34" charset="0"/>
              </a:rPr>
              <a:t>• Entregas</a:t>
            </a:r>
          </a:p>
        </p:txBody>
      </p: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624B153D-DF6A-6139-046B-2F282A196821}"/>
              </a:ext>
            </a:extLst>
          </p:cNvPr>
          <p:cNvSpPr txBox="1"/>
          <p:nvPr/>
        </p:nvSpPr>
        <p:spPr>
          <a:xfrm>
            <a:off x="7111910" y="9637638"/>
            <a:ext cx="11592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>
                <a:solidFill>
                  <a:schemeClr val="bg1"/>
                </a:solidFill>
                <a:latin typeface="Century Gothic" panose="020B0502020202020204" pitchFamily="34" charset="0"/>
              </a:rPr>
              <a:t>• Sobre o case</a:t>
            </a:r>
          </a:p>
          <a:p>
            <a:r>
              <a:rPr lang="pt-BR" sz="800" dirty="0">
                <a:solidFill>
                  <a:schemeClr val="bg1"/>
                </a:solidFill>
                <a:latin typeface="Century Gothic" panose="020B0502020202020204" pitchFamily="34" charset="0"/>
              </a:rPr>
              <a:t>• Documentações</a:t>
            </a:r>
          </a:p>
          <a:p>
            <a:r>
              <a:rPr lang="pt-BR" sz="800" dirty="0">
                <a:solidFill>
                  <a:schemeClr val="bg1"/>
                </a:solidFill>
                <a:latin typeface="Century Gothic" panose="020B0502020202020204" pitchFamily="34" charset="0"/>
              </a:rPr>
              <a:t>• Solução</a:t>
            </a:r>
          </a:p>
        </p:txBody>
      </p:sp>
      <p:sp>
        <p:nvSpPr>
          <p:cNvPr id="54" name="Retângulo: Cantos Arredondados 53">
            <a:extLst>
              <a:ext uri="{FF2B5EF4-FFF2-40B4-BE49-F238E27FC236}">
                <a16:creationId xmlns:a16="http://schemas.microsoft.com/office/drawing/2014/main" id="{D62245C9-AC5A-4D85-5917-3A6AA8C22447}"/>
              </a:ext>
            </a:extLst>
          </p:cNvPr>
          <p:cNvSpPr/>
          <p:nvPr/>
        </p:nvSpPr>
        <p:spPr>
          <a:xfrm>
            <a:off x="2421838" y="356123"/>
            <a:ext cx="461837" cy="52528"/>
          </a:xfrm>
          <a:prstGeom prst="roundRect">
            <a:avLst>
              <a:gd name="adj" fmla="val 50000"/>
            </a:avLst>
          </a:prstGeom>
          <a:solidFill>
            <a:srgbClr val="74C3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81" name="Agrupar 80">
            <a:extLst>
              <a:ext uri="{FF2B5EF4-FFF2-40B4-BE49-F238E27FC236}">
                <a16:creationId xmlns:a16="http://schemas.microsoft.com/office/drawing/2014/main" id="{F1558D46-EF22-849F-9EAA-A4A57E1FA32E}"/>
              </a:ext>
            </a:extLst>
          </p:cNvPr>
          <p:cNvGrpSpPr/>
          <p:nvPr/>
        </p:nvGrpSpPr>
        <p:grpSpPr>
          <a:xfrm>
            <a:off x="1155835" y="961058"/>
            <a:ext cx="10403623" cy="1404549"/>
            <a:chOff x="902016" y="1215667"/>
            <a:chExt cx="10403623" cy="1404549"/>
          </a:xfrm>
        </p:grpSpPr>
        <p:grpSp>
          <p:nvGrpSpPr>
            <p:cNvPr id="46" name="Agrupar 45">
              <a:extLst>
                <a:ext uri="{FF2B5EF4-FFF2-40B4-BE49-F238E27FC236}">
                  <a16:creationId xmlns:a16="http://schemas.microsoft.com/office/drawing/2014/main" id="{501CCD68-E6D7-67F0-9191-35E827214721}"/>
                </a:ext>
              </a:extLst>
            </p:cNvPr>
            <p:cNvGrpSpPr/>
            <p:nvPr/>
          </p:nvGrpSpPr>
          <p:grpSpPr>
            <a:xfrm>
              <a:off x="10050622" y="1215667"/>
              <a:ext cx="1255017" cy="1158328"/>
              <a:chOff x="10050622" y="1554092"/>
              <a:chExt cx="1255017" cy="1158328"/>
            </a:xfrm>
          </p:grpSpPr>
          <p:pic>
            <p:nvPicPr>
              <p:cNvPr id="47" name="Imagem 46" descr="Forma&#10;&#10;Descrição gerada automaticamente com confiança baixa">
                <a:extLst>
                  <a:ext uri="{FF2B5EF4-FFF2-40B4-BE49-F238E27FC236}">
                    <a16:creationId xmlns:a16="http://schemas.microsoft.com/office/drawing/2014/main" id="{C36ABF57-5A33-8B3E-8024-7AAACF7412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470744" y="1554092"/>
                <a:ext cx="378809" cy="378809"/>
              </a:xfrm>
              <a:prstGeom prst="rect">
                <a:avLst/>
              </a:prstGeom>
            </p:spPr>
          </p:pic>
          <p:sp>
            <p:nvSpPr>
              <p:cNvPr id="55" name="CaixaDeTexto 54">
                <a:extLst>
                  <a:ext uri="{FF2B5EF4-FFF2-40B4-BE49-F238E27FC236}">
                    <a16:creationId xmlns:a16="http://schemas.microsoft.com/office/drawing/2014/main" id="{E0B468D8-D170-BB93-3DFE-1C2987920170}"/>
                  </a:ext>
                </a:extLst>
              </p:cNvPr>
              <p:cNvSpPr txBox="1"/>
              <p:nvPr/>
            </p:nvSpPr>
            <p:spPr>
              <a:xfrm>
                <a:off x="10050622" y="2250755"/>
                <a:ext cx="125501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pt-BR" sz="800" dirty="0">
                    <a:solidFill>
                      <a:srgbClr val="00B0F0"/>
                    </a:solidFill>
                    <a:latin typeface="Century Gothic" panose="020B0502020202020204" pitchFamily="34" charset="0"/>
                  </a:rPr>
                  <a:t>Atendimento digital 24h para você registrar ocorrências.</a:t>
                </a:r>
              </a:p>
            </p:txBody>
          </p:sp>
          <p:sp>
            <p:nvSpPr>
              <p:cNvPr id="56" name="CaixaDeTexto 55">
                <a:extLst>
                  <a:ext uri="{FF2B5EF4-FFF2-40B4-BE49-F238E27FC236}">
                    <a16:creationId xmlns:a16="http://schemas.microsoft.com/office/drawing/2014/main" id="{A99B4E26-F976-FD8A-BB55-4C40AD2E20D5}"/>
                  </a:ext>
                </a:extLst>
              </p:cNvPr>
              <p:cNvSpPr txBox="1"/>
              <p:nvPr/>
            </p:nvSpPr>
            <p:spPr>
              <a:xfrm>
                <a:off x="10164207" y="1989145"/>
                <a:ext cx="1027845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1100" b="1" dirty="0">
                    <a:solidFill>
                      <a:schemeClr val="accent5">
                        <a:lumMod val="50000"/>
                      </a:schemeClr>
                    </a:solidFill>
                  </a:rPr>
                  <a:t>Sinistro online</a:t>
                </a:r>
              </a:p>
            </p:txBody>
          </p:sp>
        </p:grpSp>
        <p:grpSp>
          <p:nvGrpSpPr>
            <p:cNvPr id="57" name="Agrupar 56">
              <a:extLst>
                <a:ext uri="{FF2B5EF4-FFF2-40B4-BE49-F238E27FC236}">
                  <a16:creationId xmlns:a16="http://schemas.microsoft.com/office/drawing/2014/main" id="{A0FD5D29-CFA7-47EA-3DD3-25109665571C}"/>
                </a:ext>
              </a:extLst>
            </p:cNvPr>
            <p:cNvGrpSpPr/>
            <p:nvPr/>
          </p:nvGrpSpPr>
          <p:grpSpPr>
            <a:xfrm>
              <a:off x="902016" y="1230501"/>
              <a:ext cx="1255017" cy="1266606"/>
              <a:chOff x="902016" y="1568926"/>
              <a:chExt cx="1255017" cy="1266606"/>
            </a:xfrm>
          </p:grpSpPr>
          <p:pic>
            <p:nvPicPr>
              <p:cNvPr id="58" name="Imagem 57" descr="Forma&#10;&#10;Descrição gerada automaticamente com confiança baixa">
                <a:extLst>
                  <a:ext uri="{FF2B5EF4-FFF2-40B4-BE49-F238E27FC236}">
                    <a16:creationId xmlns:a16="http://schemas.microsoft.com/office/drawing/2014/main" id="{006AB06C-616F-313C-8152-01E7DBEA4D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47538" y="1568926"/>
                <a:ext cx="363975" cy="363975"/>
              </a:xfrm>
              <a:prstGeom prst="rect">
                <a:avLst/>
              </a:prstGeom>
            </p:spPr>
          </p:pic>
          <p:sp>
            <p:nvSpPr>
              <p:cNvPr id="59" name="CaixaDeTexto 58">
                <a:extLst>
                  <a:ext uri="{FF2B5EF4-FFF2-40B4-BE49-F238E27FC236}">
                    <a16:creationId xmlns:a16="http://schemas.microsoft.com/office/drawing/2014/main" id="{C981F96F-10DC-EAC7-82B2-467EAC63AB75}"/>
                  </a:ext>
                </a:extLst>
              </p:cNvPr>
              <p:cNvSpPr txBox="1"/>
              <p:nvPr/>
            </p:nvSpPr>
            <p:spPr>
              <a:xfrm>
                <a:off x="902016" y="2250757"/>
                <a:ext cx="1255017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pt-BR" sz="800" dirty="0">
                    <a:solidFill>
                      <a:srgbClr val="00B0F0"/>
                    </a:solidFill>
                    <a:latin typeface="Century Gothic" panose="020B0502020202020204" pitchFamily="34" charset="0"/>
                  </a:rPr>
                  <a:t>Proteja seu celular com até 2 anos de uso a partir da data da compra.</a:t>
                </a:r>
              </a:p>
            </p:txBody>
          </p:sp>
          <p:sp>
            <p:nvSpPr>
              <p:cNvPr id="60" name="CaixaDeTexto 59">
                <a:extLst>
                  <a:ext uri="{FF2B5EF4-FFF2-40B4-BE49-F238E27FC236}">
                    <a16:creationId xmlns:a16="http://schemas.microsoft.com/office/drawing/2014/main" id="{DE338D36-B6DD-DEE1-89EF-1AE628CE6149}"/>
                  </a:ext>
                </a:extLst>
              </p:cNvPr>
              <p:cNvSpPr txBox="1"/>
              <p:nvPr/>
            </p:nvSpPr>
            <p:spPr>
              <a:xfrm>
                <a:off x="999948" y="1989145"/>
                <a:ext cx="1061509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1100" b="1" dirty="0">
                    <a:solidFill>
                      <a:schemeClr val="accent5">
                        <a:lumMod val="50000"/>
                      </a:schemeClr>
                    </a:solidFill>
                  </a:rPr>
                  <a:t>Novo ou usado</a:t>
                </a:r>
              </a:p>
            </p:txBody>
          </p:sp>
        </p:grpSp>
        <p:grpSp>
          <p:nvGrpSpPr>
            <p:cNvPr id="61" name="Agrupar 60">
              <a:extLst>
                <a:ext uri="{FF2B5EF4-FFF2-40B4-BE49-F238E27FC236}">
                  <a16:creationId xmlns:a16="http://schemas.microsoft.com/office/drawing/2014/main" id="{1D374A1C-176E-91DC-139E-3C12DC977557}"/>
                </a:ext>
              </a:extLst>
            </p:cNvPr>
            <p:cNvGrpSpPr/>
            <p:nvPr/>
          </p:nvGrpSpPr>
          <p:grpSpPr>
            <a:xfrm>
              <a:off x="2381553" y="1267756"/>
              <a:ext cx="1333978" cy="1106240"/>
              <a:chOff x="2381553" y="1606181"/>
              <a:chExt cx="1333978" cy="1106240"/>
            </a:xfrm>
          </p:grpSpPr>
          <p:pic>
            <p:nvPicPr>
              <p:cNvPr id="62" name="Imagem 61" descr="Forma&#10;&#10;Descrição gerada automaticamente com confiança baixa">
                <a:extLst>
                  <a:ext uri="{FF2B5EF4-FFF2-40B4-BE49-F238E27FC236}">
                    <a16:creationId xmlns:a16="http://schemas.microsoft.com/office/drawing/2014/main" id="{4D257599-786C-859A-BB6B-AACA7AA329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89495" y="1606181"/>
                <a:ext cx="326720" cy="326720"/>
              </a:xfrm>
              <a:prstGeom prst="rect">
                <a:avLst/>
              </a:prstGeom>
            </p:spPr>
          </p:pic>
          <p:sp>
            <p:nvSpPr>
              <p:cNvPr id="63" name="CaixaDeTexto 62">
                <a:extLst>
                  <a:ext uri="{FF2B5EF4-FFF2-40B4-BE49-F238E27FC236}">
                    <a16:creationId xmlns:a16="http://schemas.microsoft.com/office/drawing/2014/main" id="{21C354F2-1E42-1019-BA28-690F61FEC031}"/>
                  </a:ext>
                </a:extLst>
              </p:cNvPr>
              <p:cNvSpPr txBox="1"/>
              <p:nvPr/>
            </p:nvSpPr>
            <p:spPr>
              <a:xfrm>
                <a:off x="2381553" y="2250756"/>
                <a:ext cx="133397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pt-BR" sz="800" dirty="0">
                    <a:solidFill>
                      <a:srgbClr val="00B0F0"/>
                    </a:solidFill>
                    <a:latin typeface="Century Gothic" panose="020B0502020202020204" pitchFamily="34" charset="0"/>
                  </a:rPr>
                  <a:t>Cobertura de danos por quebra acidental do seu smartphone.</a:t>
                </a:r>
              </a:p>
            </p:txBody>
          </p:sp>
          <p:sp>
            <p:nvSpPr>
              <p:cNvPr id="64" name="CaixaDeTexto 63">
                <a:extLst>
                  <a:ext uri="{FF2B5EF4-FFF2-40B4-BE49-F238E27FC236}">
                    <a16:creationId xmlns:a16="http://schemas.microsoft.com/office/drawing/2014/main" id="{A64FA116-0E2E-0C0B-4FA4-44F119BE7D55}"/>
                  </a:ext>
                </a:extLst>
              </p:cNvPr>
              <p:cNvSpPr txBox="1"/>
              <p:nvPr/>
            </p:nvSpPr>
            <p:spPr>
              <a:xfrm>
                <a:off x="2432808" y="1989145"/>
                <a:ext cx="1282723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1100" b="1" dirty="0">
                    <a:solidFill>
                      <a:schemeClr val="accent5">
                        <a:lumMod val="50000"/>
                      </a:schemeClr>
                    </a:solidFill>
                  </a:rPr>
                  <a:t>Danos no aparelho</a:t>
                </a:r>
              </a:p>
            </p:txBody>
          </p:sp>
        </p:grpSp>
        <p:grpSp>
          <p:nvGrpSpPr>
            <p:cNvPr id="65" name="Agrupar 64">
              <a:extLst>
                <a:ext uri="{FF2B5EF4-FFF2-40B4-BE49-F238E27FC236}">
                  <a16:creationId xmlns:a16="http://schemas.microsoft.com/office/drawing/2014/main" id="{85E52642-9A72-E694-47DC-70F34A516E22}"/>
                </a:ext>
              </a:extLst>
            </p:cNvPr>
            <p:cNvGrpSpPr/>
            <p:nvPr/>
          </p:nvGrpSpPr>
          <p:grpSpPr>
            <a:xfrm>
              <a:off x="3948676" y="1253322"/>
              <a:ext cx="1255017" cy="1366894"/>
              <a:chOff x="3948676" y="1591747"/>
              <a:chExt cx="1255017" cy="1366894"/>
            </a:xfrm>
          </p:grpSpPr>
          <p:pic>
            <p:nvPicPr>
              <p:cNvPr id="66" name="Imagem 65" descr="Forma&#10;&#10;Descrição gerada automaticamente com confiança baixa">
                <a:extLst>
                  <a:ext uri="{FF2B5EF4-FFF2-40B4-BE49-F238E27FC236}">
                    <a16:creationId xmlns:a16="http://schemas.microsoft.com/office/drawing/2014/main" id="{762FE31E-9B3F-A46C-78BC-8843D09920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94197" y="1591747"/>
                <a:ext cx="341154" cy="341154"/>
              </a:xfrm>
              <a:prstGeom prst="rect">
                <a:avLst/>
              </a:prstGeom>
            </p:spPr>
          </p:pic>
          <p:sp>
            <p:nvSpPr>
              <p:cNvPr id="67" name="CaixaDeTexto 66">
                <a:extLst>
                  <a:ext uri="{FF2B5EF4-FFF2-40B4-BE49-F238E27FC236}">
                    <a16:creationId xmlns:a16="http://schemas.microsoft.com/office/drawing/2014/main" id="{8D944A65-E380-891F-E0B8-376B5F2CC4E9}"/>
                  </a:ext>
                </a:extLst>
              </p:cNvPr>
              <p:cNvSpPr txBox="1"/>
              <p:nvPr/>
            </p:nvSpPr>
            <p:spPr>
              <a:xfrm>
                <a:off x="3948676" y="2250755"/>
                <a:ext cx="1255017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pt-BR" sz="800" dirty="0">
                    <a:solidFill>
                      <a:srgbClr val="00B0F0"/>
                    </a:solidFill>
                    <a:latin typeface="Century Gothic" panose="020B0502020202020204" pitchFamily="34" charset="0"/>
                  </a:rPr>
                  <a:t>Segurança e tranquilidade em sua viagem para qualquer lugar do mundo.</a:t>
                </a:r>
              </a:p>
            </p:txBody>
          </p:sp>
          <p:sp>
            <p:nvSpPr>
              <p:cNvPr id="68" name="CaixaDeTexto 67">
                <a:extLst>
                  <a:ext uri="{FF2B5EF4-FFF2-40B4-BE49-F238E27FC236}">
                    <a16:creationId xmlns:a16="http://schemas.microsoft.com/office/drawing/2014/main" id="{3648B7CA-D6D6-BD61-5BEA-EED4E7A5CFA0}"/>
                  </a:ext>
                </a:extLst>
              </p:cNvPr>
              <p:cNvSpPr txBox="1"/>
              <p:nvPr/>
            </p:nvSpPr>
            <p:spPr>
              <a:xfrm>
                <a:off x="4226392" y="1989145"/>
                <a:ext cx="691215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1100" b="1" dirty="0">
                    <a:solidFill>
                      <a:schemeClr val="accent5">
                        <a:lumMod val="50000"/>
                      </a:schemeClr>
                    </a:solidFill>
                  </a:rPr>
                  <a:t>Garantia</a:t>
                </a:r>
              </a:p>
            </p:txBody>
          </p:sp>
        </p:grpSp>
        <p:grpSp>
          <p:nvGrpSpPr>
            <p:cNvPr id="69" name="Agrupar 68">
              <a:extLst>
                <a:ext uri="{FF2B5EF4-FFF2-40B4-BE49-F238E27FC236}">
                  <a16:creationId xmlns:a16="http://schemas.microsoft.com/office/drawing/2014/main" id="{D52947F4-3E6E-F7B6-D03E-4B7EA691FA57}"/>
                </a:ext>
              </a:extLst>
            </p:cNvPr>
            <p:cNvGrpSpPr/>
            <p:nvPr/>
          </p:nvGrpSpPr>
          <p:grpSpPr>
            <a:xfrm>
              <a:off x="5404779" y="1253322"/>
              <a:ext cx="1431802" cy="1120673"/>
              <a:chOff x="5404779" y="1591747"/>
              <a:chExt cx="1431802" cy="1120673"/>
            </a:xfrm>
          </p:grpSpPr>
          <p:pic>
            <p:nvPicPr>
              <p:cNvPr id="70" name="Imagem 69" descr="Forma&#10;&#10;Descrição gerada automaticamente com confiança baixa">
                <a:extLst>
                  <a:ext uri="{FF2B5EF4-FFF2-40B4-BE49-F238E27FC236}">
                    <a16:creationId xmlns:a16="http://schemas.microsoft.com/office/drawing/2014/main" id="{B837DE70-5115-2716-146C-98F38D4764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13334" y="1591747"/>
                <a:ext cx="341154" cy="341154"/>
              </a:xfrm>
              <a:prstGeom prst="rect">
                <a:avLst/>
              </a:prstGeom>
            </p:spPr>
          </p:pic>
          <p:sp>
            <p:nvSpPr>
              <p:cNvPr id="71" name="CaixaDeTexto 70">
                <a:extLst>
                  <a:ext uri="{FF2B5EF4-FFF2-40B4-BE49-F238E27FC236}">
                    <a16:creationId xmlns:a16="http://schemas.microsoft.com/office/drawing/2014/main" id="{C39285F3-81B7-39F6-EE5D-E182C2503074}"/>
                  </a:ext>
                </a:extLst>
              </p:cNvPr>
              <p:cNvSpPr txBox="1"/>
              <p:nvPr/>
            </p:nvSpPr>
            <p:spPr>
              <a:xfrm>
                <a:off x="5472006" y="2250755"/>
                <a:ext cx="125501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pt-BR" sz="800" dirty="0">
                    <a:solidFill>
                      <a:srgbClr val="00B0F0"/>
                    </a:solidFill>
                    <a:latin typeface="Century Gothic" panose="020B0502020202020204" pitchFamily="34" charset="0"/>
                  </a:rPr>
                  <a:t>Parcelamento em até 12x sem juros no cartão de crédito.</a:t>
                </a:r>
              </a:p>
            </p:txBody>
          </p:sp>
          <p:sp>
            <p:nvSpPr>
              <p:cNvPr id="72" name="CaixaDeTexto 71">
                <a:extLst>
                  <a:ext uri="{FF2B5EF4-FFF2-40B4-BE49-F238E27FC236}">
                    <a16:creationId xmlns:a16="http://schemas.microsoft.com/office/drawing/2014/main" id="{B075A5E7-95C5-13AD-1FE1-7D80E6FABEC1}"/>
                  </a:ext>
                </a:extLst>
              </p:cNvPr>
              <p:cNvSpPr txBox="1"/>
              <p:nvPr/>
            </p:nvSpPr>
            <p:spPr>
              <a:xfrm>
                <a:off x="5404779" y="1989893"/>
                <a:ext cx="1431802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1100" b="1" dirty="0">
                    <a:solidFill>
                      <a:schemeClr val="accent5">
                        <a:lumMod val="50000"/>
                      </a:schemeClr>
                    </a:solidFill>
                  </a:rPr>
                  <a:t>Pagamento facilitado</a:t>
                </a:r>
              </a:p>
            </p:txBody>
          </p:sp>
        </p:grpSp>
        <p:grpSp>
          <p:nvGrpSpPr>
            <p:cNvPr id="73" name="Agrupar 72">
              <a:extLst>
                <a:ext uri="{FF2B5EF4-FFF2-40B4-BE49-F238E27FC236}">
                  <a16:creationId xmlns:a16="http://schemas.microsoft.com/office/drawing/2014/main" id="{B0C32F09-415B-FDF3-F395-02D3367E3CF8}"/>
                </a:ext>
              </a:extLst>
            </p:cNvPr>
            <p:cNvGrpSpPr/>
            <p:nvPr/>
          </p:nvGrpSpPr>
          <p:grpSpPr>
            <a:xfrm>
              <a:off x="7003962" y="1253322"/>
              <a:ext cx="1255017" cy="1120675"/>
              <a:chOff x="7003962" y="1591747"/>
              <a:chExt cx="1255017" cy="1120675"/>
            </a:xfrm>
          </p:grpSpPr>
          <p:pic>
            <p:nvPicPr>
              <p:cNvPr id="74" name="Imagem 73" descr="Forma&#10;&#10;Descrição gerada automaticamente com confiança baixa">
                <a:extLst>
                  <a:ext uri="{FF2B5EF4-FFF2-40B4-BE49-F238E27FC236}">
                    <a16:creationId xmlns:a16="http://schemas.microsoft.com/office/drawing/2014/main" id="{EDDED5DC-DEF9-14EF-8E99-1B55124556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32471" y="1591747"/>
                <a:ext cx="341154" cy="341154"/>
              </a:xfrm>
              <a:prstGeom prst="rect">
                <a:avLst/>
              </a:prstGeom>
            </p:spPr>
          </p:pic>
          <p:sp>
            <p:nvSpPr>
              <p:cNvPr id="75" name="CaixaDeTexto 74">
                <a:extLst>
                  <a:ext uri="{FF2B5EF4-FFF2-40B4-BE49-F238E27FC236}">
                    <a16:creationId xmlns:a16="http://schemas.microsoft.com/office/drawing/2014/main" id="{C52F4125-19DA-1822-6A18-B5408095BBB7}"/>
                  </a:ext>
                </a:extLst>
              </p:cNvPr>
              <p:cNvSpPr txBox="1"/>
              <p:nvPr/>
            </p:nvSpPr>
            <p:spPr>
              <a:xfrm>
                <a:off x="7003962" y="2250757"/>
                <a:ext cx="125501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pt-BR" sz="800" dirty="0">
                    <a:solidFill>
                      <a:srgbClr val="00B0F0"/>
                    </a:solidFill>
                    <a:latin typeface="Century Gothic" panose="020B0502020202020204" pitchFamily="34" charset="0"/>
                  </a:rPr>
                  <a:t>Proteção imediata após contratar o seguro.</a:t>
                </a:r>
              </a:p>
            </p:txBody>
          </p:sp>
          <p:sp>
            <p:nvSpPr>
              <p:cNvPr id="76" name="CaixaDeTexto 75">
                <a:extLst>
                  <a:ext uri="{FF2B5EF4-FFF2-40B4-BE49-F238E27FC236}">
                    <a16:creationId xmlns:a16="http://schemas.microsoft.com/office/drawing/2014/main" id="{1FD2335B-48C6-F073-D8CD-750F3A4795D4}"/>
                  </a:ext>
                </a:extLst>
              </p:cNvPr>
              <p:cNvSpPr txBox="1"/>
              <p:nvPr/>
            </p:nvSpPr>
            <p:spPr>
              <a:xfrm>
                <a:off x="7152813" y="1989145"/>
                <a:ext cx="957313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1100" b="1" dirty="0">
                    <a:solidFill>
                      <a:schemeClr val="accent5">
                        <a:lumMod val="50000"/>
                      </a:schemeClr>
                    </a:solidFill>
                  </a:rPr>
                  <a:t>Sem carência</a:t>
                </a:r>
              </a:p>
            </p:txBody>
          </p:sp>
        </p:grpSp>
        <p:grpSp>
          <p:nvGrpSpPr>
            <p:cNvPr id="77" name="Agrupar 76">
              <a:extLst>
                <a:ext uri="{FF2B5EF4-FFF2-40B4-BE49-F238E27FC236}">
                  <a16:creationId xmlns:a16="http://schemas.microsoft.com/office/drawing/2014/main" id="{0D362B5A-91B9-8121-C9CB-286BC451FA38}"/>
                </a:ext>
              </a:extLst>
            </p:cNvPr>
            <p:cNvGrpSpPr/>
            <p:nvPr/>
          </p:nvGrpSpPr>
          <p:grpSpPr>
            <a:xfrm>
              <a:off x="8462571" y="1253322"/>
              <a:ext cx="1384459" cy="1120674"/>
              <a:chOff x="8462571" y="1591747"/>
              <a:chExt cx="1384459" cy="1120674"/>
            </a:xfrm>
          </p:grpSpPr>
          <p:pic>
            <p:nvPicPr>
              <p:cNvPr id="78" name="Imagem 77" descr="Forma&#10;&#10;Descrição gerada automaticamente com confiança baixa">
                <a:extLst>
                  <a:ext uri="{FF2B5EF4-FFF2-40B4-BE49-F238E27FC236}">
                    <a16:creationId xmlns:a16="http://schemas.microsoft.com/office/drawing/2014/main" id="{59B81006-1AF0-F242-7821-78B8C37E50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977486" y="1591747"/>
                <a:ext cx="341154" cy="341154"/>
              </a:xfrm>
              <a:prstGeom prst="rect">
                <a:avLst/>
              </a:prstGeom>
            </p:spPr>
          </p:pic>
          <p:sp>
            <p:nvSpPr>
              <p:cNvPr id="79" name="CaixaDeTexto 78">
                <a:extLst>
                  <a:ext uri="{FF2B5EF4-FFF2-40B4-BE49-F238E27FC236}">
                    <a16:creationId xmlns:a16="http://schemas.microsoft.com/office/drawing/2014/main" id="{AB9AEC80-CB24-A1D6-7A5C-91FC28D91172}"/>
                  </a:ext>
                </a:extLst>
              </p:cNvPr>
              <p:cNvSpPr txBox="1"/>
              <p:nvPr/>
            </p:nvSpPr>
            <p:spPr>
              <a:xfrm>
                <a:off x="8462571" y="2250756"/>
                <a:ext cx="138445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pt-BR" sz="800" dirty="0">
                    <a:solidFill>
                      <a:srgbClr val="00B0F0"/>
                    </a:solidFill>
                    <a:latin typeface="Century Gothic" panose="020B0502020202020204" pitchFamily="34" charset="0"/>
                  </a:rPr>
                  <a:t>Cadastre-se e aproveite os descontos em produtos e serviços.</a:t>
                </a:r>
              </a:p>
            </p:txBody>
          </p:sp>
          <p:sp>
            <p:nvSpPr>
              <p:cNvPr id="80" name="CaixaDeTexto 79">
                <a:extLst>
                  <a:ext uri="{FF2B5EF4-FFF2-40B4-BE49-F238E27FC236}">
                    <a16:creationId xmlns:a16="http://schemas.microsoft.com/office/drawing/2014/main" id="{B5EC7E39-98E6-5AB6-FD16-C565A54B4215}"/>
                  </a:ext>
                </a:extLst>
              </p:cNvPr>
              <p:cNvSpPr txBox="1"/>
              <p:nvPr/>
            </p:nvSpPr>
            <p:spPr>
              <a:xfrm>
                <a:off x="8718866" y="1989145"/>
                <a:ext cx="784189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1100" b="1" dirty="0">
                    <a:solidFill>
                      <a:schemeClr val="accent5">
                        <a:lumMod val="50000"/>
                      </a:schemeClr>
                    </a:solidFill>
                  </a:rPr>
                  <a:t>Porto Plus</a:t>
                </a:r>
              </a:p>
            </p:txBody>
          </p:sp>
        </p:grpSp>
      </p:grpSp>
      <p:sp>
        <p:nvSpPr>
          <p:cNvPr id="82" name="CaixaDeTexto 81">
            <a:extLst>
              <a:ext uri="{FF2B5EF4-FFF2-40B4-BE49-F238E27FC236}">
                <a16:creationId xmlns:a16="http://schemas.microsoft.com/office/drawing/2014/main" id="{7B1D7D1B-26A3-EEDA-8CC1-78C318676318}"/>
              </a:ext>
            </a:extLst>
          </p:cNvPr>
          <p:cNvSpPr txBox="1"/>
          <p:nvPr/>
        </p:nvSpPr>
        <p:spPr>
          <a:xfrm>
            <a:off x="9641286" y="3202344"/>
            <a:ext cx="755664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entury Gothic" panose="020B0502020202020204" pitchFamily="34" charset="0"/>
              </a:rPr>
              <a:t>Para evitar prejuízos financeiros decorrentes desses eventos, é sugerido que se contrate um seguro de celular, especialmente da empresa Porto Seguro, que oferece diversos planos com assistência 24 horas, reembolso rápido e proteção contra danos acidentais, roubo e furto. A contratação é simples e pode ser feita online e parcelada em até 12 vezes sem juros, além de outros benefícios, como cobertura internacional e descontos em acessórios em lojas parceiras.</a:t>
            </a:r>
            <a:endParaRPr lang="pt-BR" dirty="0">
              <a:solidFill>
                <a:schemeClr val="tx1">
                  <a:lumMod val="50000"/>
                  <a:lumOff val="50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83" name="CaixaDeTexto 82">
            <a:extLst>
              <a:ext uri="{FF2B5EF4-FFF2-40B4-BE49-F238E27FC236}">
                <a16:creationId xmlns:a16="http://schemas.microsoft.com/office/drawing/2014/main" id="{8C326A69-363A-8576-1892-AB8003D295B8}"/>
              </a:ext>
            </a:extLst>
          </p:cNvPr>
          <p:cNvSpPr txBox="1"/>
          <p:nvPr/>
        </p:nvSpPr>
        <p:spPr>
          <a:xfrm>
            <a:off x="11103372" y="2734941"/>
            <a:ext cx="60945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pt-BR" b="1" i="0" dirty="0">
                <a:solidFill>
                  <a:srgbClr val="00B0F0"/>
                </a:solidFill>
                <a:effectLst/>
                <a:latin typeface="Century Gothic" panose="020B0502020202020204" pitchFamily="34" charset="0"/>
              </a:rPr>
              <a:t>Coberturas seguro porto para smartphones</a:t>
            </a:r>
          </a:p>
        </p:txBody>
      </p:sp>
      <p:sp>
        <p:nvSpPr>
          <p:cNvPr id="84" name="Retângulo: Cantos Arredondados 83">
            <a:extLst>
              <a:ext uri="{FF2B5EF4-FFF2-40B4-BE49-F238E27FC236}">
                <a16:creationId xmlns:a16="http://schemas.microsoft.com/office/drawing/2014/main" id="{7F7773A9-C324-C737-1628-B792B0155220}"/>
              </a:ext>
            </a:extLst>
          </p:cNvPr>
          <p:cNvSpPr/>
          <p:nvPr/>
        </p:nvSpPr>
        <p:spPr>
          <a:xfrm>
            <a:off x="2695366" y="800100"/>
            <a:ext cx="1244706" cy="1676399"/>
          </a:xfrm>
          <a:prstGeom prst="round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87" name="Conector reto 86">
            <a:extLst>
              <a:ext uri="{FF2B5EF4-FFF2-40B4-BE49-F238E27FC236}">
                <a16:creationId xmlns:a16="http://schemas.microsoft.com/office/drawing/2014/main" id="{2647BCA7-B23E-F015-EB2A-BFADEF95E344}"/>
              </a:ext>
            </a:extLst>
          </p:cNvPr>
          <p:cNvCxnSpPr>
            <a:cxnSpLocks/>
          </p:cNvCxnSpPr>
          <p:nvPr/>
        </p:nvCxnSpPr>
        <p:spPr>
          <a:xfrm flipH="1">
            <a:off x="9401882" y="3167773"/>
            <a:ext cx="7679618" cy="0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Imagem 7" descr="Homem andando de bicicleta&#10;&#10;Descrição gerada automaticamente">
            <a:extLst>
              <a:ext uri="{FF2B5EF4-FFF2-40B4-BE49-F238E27FC236}">
                <a16:creationId xmlns:a16="http://schemas.microsoft.com/office/drawing/2014/main" id="{26A72B48-724B-EDAE-156E-AB5575FBFBD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2" t="987" r="6335" b="1233"/>
          <a:stretch>
            <a:fillRect/>
          </a:stretch>
        </p:blipFill>
        <p:spPr>
          <a:xfrm>
            <a:off x="1142441" y="2872940"/>
            <a:ext cx="7327726" cy="5315202"/>
          </a:xfrm>
          <a:custGeom>
            <a:avLst/>
            <a:gdLst>
              <a:gd name="connsiteX0" fmla="*/ 185846 w 7327726"/>
              <a:gd name="connsiteY0" fmla="*/ 0 h 5323562"/>
              <a:gd name="connsiteX1" fmla="*/ 7141880 w 7327726"/>
              <a:gd name="connsiteY1" fmla="*/ 0 h 5323562"/>
              <a:gd name="connsiteX2" fmla="*/ 7327726 w 7327726"/>
              <a:gd name="connsiteY2" fmla="*/ 185846 h 5323562"/>
              <a:gd name="connsiteX3" fmla="*/ 7327726 w 7327726"/>
              <a:gd name="connsiteY3" fmla="*/ 5137716 h 5323562"/>
              <a:gd name="connsiteX4" fmla="*/ 7141880 w 7327726"/>
              <a:gd name="connsiteY4" fmla="*/ 5323562 h 5323562"/>
              <a:gd name="connsiteX5" fmla="*/ 185846 w 7327726"/>
              <a:gd name="connsiteY5" fmla="*/ 5323562 h 5323562"/>
              <a:gd name="connsiteX6" fmla="*/ 0 w 7327726"/>
              <a:gd name="connsiteY6" fmla="*/ 5137716 h 5323562"/>
              <a:gd name="connsiteX7" fmla="*/ 0 w 7327726"/>
              <a:gd name="connsiteY7" fmla="*/ 185846 h 5323562"/>
              <a:gd name="connsiteX8" fmla="*/ 185846 w 7327726"/>
              <a:gd name="connsiteY8" fmla="*/ 0 h 5323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327726" h="5323562">
                <a:moveTo>
                  <a:pt x="185846" y="0"/>
                </a:moveTo>
                <a:lnTo>
                  <a:pt x="7141880" y="0"/>
                </a:lnTo>
                <a:cubicBezTo>
                  <a:pt x="7244520" y="0"/>
                  <a:pt x="7327726" y="83206"/>
                  <a:pt x="7327726" y="185846"/>
                </a:cubicBezTo>
                <a:lnTo>
                  <a:pt x="7327726" y="5137716"/>
                </a:lnTo>
                <a:cubicBezTo>
                  <a:pt x="7327726" y="5240356"/>
                  <a:pt x="7244520" y="5323562"/>
                  <a:pt x="7141880" y="5323562"/>
                </a:cubicBezTo>
                <a:lnTo>
                  <a:pt x="185846" y="5323562"/>
                </a:lnTo>
                <a:cubicBezTo>
                  <a:pt x="83206" y="5323562"/>
                  <a:pt x="0" y="5240356"/>
                  <a:pt x="0" y="5137716"/>
                </a:cubicBezTo>
                <a:lnTo>
                  <a:pt x="0" y="185846"/>
                </a:lnTo>
                <a:cubicBezTo>
                  <a:pt x="0" y="83206"/>
                  <a:pt x="83206" y="0"/>
                  <a:pt x="185846" y="0"/>
                </a:cubicBez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9" name="Agrupar 8">
            <a:extLst>
              <a:ext uri="{FF2B5EF4-FFF2-40B4-BE49-F238E27FC236}">
                <a16:creationId xmlns:a16="http://schemas.microsoft.com/office/drawing/2014/main" id="{510D7389-6940-4918-AB09-BC7101DA797B}"/>
              </a:ext>
            </a:extLst>
          </p:cNvPr>
          <p:cNvGrpSpPr/>
          <p:nvPr/>
        </p:nvGrpSpPr>
        <p:grpSpPr>
          <a:xfrm>
            <a:off x="17219350" y="8622929"/>
            <a:ext cx="711848" cy="406388"/>
            <a:chOff x="16268700" y="3942611"/>
            <a:chExt cx="711848" cy="406388"/>
          </a:xfrm>
        </p:grpSpPr>
        <p:sp>
          <p:nvSpPr>
            <p:cNvPr id="10" name="Retângulo: Cantos Arredondados 9">
              <a:extLst>
                <a:ext uri="{FF2B5EF4-FFF2-40B4-BE49-F238E27FC236}">
                  <a16:creationId xmlns:a16="http://schemas.microsoft.com/office/drawing/2014/main" id="{09952B4D-AAE8-7C5C-A129-2EB4C35B6D04}"/>
                </a:ext>
              </a:extLst>
            </p:cNvPr>
            <p:cNvSpPr/>
            <p:nvPr/>
          </p:nvSpPr>
          <p:spPr>
            <a:xfrm>
              <a:off x="16268700" y="3942611"/>
              <a:ext cx="711848" cy="406388"/>
            </a:xfrm>
            <a:prstGeom prst="roundRect">
              <a:avLst/>
            </a:prstGeom>
            <a:solidFill>
              <a:srgbClr val="00B0F0"/>
            </a:solidFill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3" name="Gráfico 12" descr="Ciclismo com preenchimento sólido">
              <a:extLst>
                <a:ext uri="{FF2B5EF4-FFF2-40B4-BE49-F238E27FC236}">
                  <a16:creationId xmlns:a16="http://schemas.microsoft.com/office/drawing/2014/main" id="{DC6140FA-6E9D-8333-63EE-6953C7E173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6421430" y="3942611"/>
              <a:ext cx="406388" cy="4063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069147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0"/>
    </p:bldLst>
  </p:timing>
</p:sld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231</TotalTime>
  <Words>3455</Words>
  <Application>Microsoft Office PowerPoint</Application>
  <PresentationFormat>Personalizar</PresentationFormat>
  <Paragraphs>641</Paragraphs>
  <Slides>19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19</vt:i4>
      </vt:variant>
    </vt:vector>
  </HeadingPairs>
  <TitlesOfParts>
    <vt:vector size="25" baseType="lpstr">
      <vt:lpstr>Arial</vt:lpstr>
      <vt:lpstr>Calibri</vt:lpstr>
      <vt:lpstr>Calibri Light</vt:lpstr>
      <vt:lpstr>Century Gothic</vt:lpstr>
      <vt:lpstr>Helvetica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RENATO S R ROMEU</dc:creator>
  <cp:lastModifiedBy>RENATO S R ROMEU</cp:lastModifiedBy>
  <cp:revision>9</cp:revision>
  <dcterms:created xsi:type="dcterms:W3CDTF">2023-03-19T12:14:49Z</dcterms:created>
  <dcterms:modified xsi:type="dcterms:W3CDTF">2023-03-29T20:37:59Z</dcterms:modified>
</cp:coreProperties>
</file>